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803" r:id="rId1"/>
  </p:sldMasterIdLst>
  <p:notesMasterIdLst>
    <p:notesMasterId r:id="rId35"/>
  </p:notesMasterIdLst>
  <p:handoutMasterIdLst>
    <p:handoutMasterId r:id="rId36"/>
  </p:handoutMasterIdLst>
  <p:sldIdLst>
    <p:sldId id="1089" r:id="rId2"/>
    <p:sldId id="985" r:id="rId3"/>
    <p:sldId id="986" r:id="rId4"/>
    <p:sldId id="1090" r:id="rId5"/>
    <p:sldId id="1091" r:id="rId6"/>
    <p:sldId id="1093" r:id="rId7"/>
    <p:sldId id="1100" r:id="rId8"/>
    <p:sldId id="1101" r:id="rId9"/>
    <p:sldId id="1130" r:id="rId10"/>
    <p:sldId id="1131" r:id="rId11"/>
    <p:sldId id="1132" r:id="rId12"/>
    <p:sldId id="1069" r:id="rId13"/>
    <p:sldId id="1133" r:id="rId14"/>
    <p:sldId id="1134" r:id="rId15"/>
    <p:sldId id="1135" r:id="rId16"/>
    <p:sldId id="1137" r:id="rId17"/>
    <p:sldId id="1073" r:id="rId18"/>
    <p:sldId id="1085" r:id="rId19"/>
    <p:sldId id="1087" r:id="rId20"/>
    <p:sldId id="1077" r:id="rId21"/>
    <p:sldId id="1078" r:id="rId22"/>
    <p:sldId id="1079" r:id="rId23"/>
    <p:sldId id="1080" r:id="rId24"/>
    <p:sldId id="1102" r:id="rId25"/>
    <p:sldId id="1103" r:id="rId26"/>
    <p:sldId id="984" r:id="rId27"/>
    <p:sldId id="1074" r:id="rId28"/>
    <p:sldId id="1075" r:id="rId29"/>
    <p:sldId id="1076" r:id="rId30"/>
    <p:sldId id="1111" r:id="rId31"/>
    <p:sldId id="1112" r:id="rId32"/>
    <p:sldId id="982" r:id="rId33"/>
    <p:sldId id="983" r:id="rId3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BF32"/>
    <a:srgbClr val="EE4530"/>
    <a:srgbClr val="5EC20C"/>
    <a:srgbClr val="4481FC"/>
    <a:srgbClr val="E7442D"/>
    <a:srgbClr val="B247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502"/>
    <p:restoredTop sz="93609"/>
  </p:normalViewPr>
  <p:slideViewPr>
    <p:cSldViewPr snapToGrid="0" snapToObjects="1">
      <p:cViewPr>
        <p:scale>
          <a:sx n="99" d="100"/>
          <a:sy n="99" d="100"/>
        </p:scale>
        <p:origin x="2232" y="680"/>
      </p:cViewPr>
      <p:guideLst/>
    </p:cSldViewPr>
  </p:slideViewPr>
  <p:notesTextViewPr>
    <p:cViewPr>
      <p:scale>
        <a:sx n="1" d="1"/>
        <a:sy n="1" d="1"/>
      </p:scale>
      <p:origin x="0" y="0"/>
    </p:cViewPr>
  </p:notesTextViewPr>
  <p:sorterViewPr>
    <p:cViewPr>
      <p:scale>
        <a:sx n="120" d="100"/>
        <a:sy n="120"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notesMaster" Target="notesMasters/notesMaster1.xml"/><Relationship Id="rId36" Type="http://schemas.openxmlformats.org/officeDocument/2006/relationships/handoutMaster" Target="handoutMasters/handoutMaster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presProps" Target="presProps.xml"/><Relationship Id="rId38" Type="http://schemas.openxmlformats.org/officeDocument/2006/relationships/viewProps" Target="viewProps.xml"/><Relationship Id="rId39" Type="http://schemas.openxmlformats.org/officeDocument/2006/relationships/theme" Target="theme/theme1.xml"/><Relationship Id="rId4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3ACC816-F18C-F846-BDD3-DCAC34742BA0}" type="datetimeFigureOut">
              <a:rPr lang="en-US" smtClean="0"/>
              <a:t>6/7/17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418073A-AE13-8D45-8B7F-57E6A1B52E72}" type="slidenum">
              <a:rPr lang="en-US" smtClean="0"/>
              <a:t>‹#›</a:t>
            </a:fld>
            <a:endParaRPr lang="en-US"/>
          </a:p>
        </p:txBody>
      </p:sp>
    </p:spTree>
    <p:extLst>
      <p:ext uri="{BB962C8B-B14F-4D97-AF65-F5344CB8AC3E}">
        <p14:creationId xmlns:p14="http://schemas.microsoft.com/office/powerpoint/2010/main" val="19443249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C1D8CF-BB5C-0E49-B7F6-8B5F78F24BF5}" type="datetimeFigureOut">
              <a:rPr lang="en-US" smtClean="0"/>
              <a:t>6/7/17</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72829D9-7160-FB45-8C46-0EDD3E4336A5}" type="slidenum">
              <a:rPr lang="en-US" smtClean="0"/>
              <a:t>‹#›</a:t>
            </a:fld>
            <a:endParaRPr lang="en-US" dirty="0"/>
          </a:p>
        </p:txBody>
      </p:sp>
    </p:spTree>
    <p:extLst>
      <p:ext uri="{BB962C8B-B14F-4D97-AF65-F5344CB8AC3E}">
        <p14:creationId xmlns:p14="http://schemas.microsoft.com/office/powerpoint/2010/main" val="10392387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9B765B3E-0FD1-4940-BF04-1FB1F7B0E15D}" type="slidenum">
              <a:rPr lang="en-US">
                <a:latin typeface="Arial" pitchFamily="-84" charset="0"/>
                <a:ea typeface="ＭＳ Ｐゴシック" pitchFamily="-84" charset="-128"/>
                <a:cs typeface="ＭＳ Ｐゴシック" pitchFamily="-84" charset="-128"/>
              </a:rPr>
              <a:pPr/>
              <a:t>17</a:t>
            </a:fld>
            <a:endParaRPr lang="en-US">
              <a:latin typeface="Arial" pitchFamily="-84" charset="0"/>
              <a:ea typeface="ＭＳ Ｐゴシック" pitchFamily="-84" charset="-128"/>
              <a:cs typeface="ＭＳ Ｐゴシック" pitchFamily="-84" charset="-128"/>
            </a:endParaRPr>
          </a:p>
        </p:txBody>
      </p:sp>
      <p:sp>
        <p:nvSpPr>
          <p:cNvPr id="45059" name="Rectangle 2"/>
          <p:cNvSpPr>
            <a:spLocks noGrp="1" noRot="1" noChangeAspect="1" noChangeArrowheads="1"/>
          </p:cNvSpPr>
          <p:nvPr>
            <p:ph type="sldImg"/>
          </p:nvPr>
        </p:nvSpPr>
        <p:spPr>
          <a:solidFill>
            <a:srgbClr val="FFFFFF"/>
          </a:solidFill>
          <a:ln/>
        </p:spPr>
      </p:sp>
      <p:sp>
        <p:nvSpPr>
          <p:cNvPr id="45060"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84" charset="0"/>
              <a:ea typeface="ＭＳ Ｐゴシック" pitchFamily="-84" charset="-128"/>
              <a:cs typeface="ＭＳ Ｐゴシック" pitchFamily="-84" charset="-128"/>
            </a:endParaRPr>
          </a:p>
        </p:txBody>
      </p:sp>
    </p:spTree>
    <p:extLst>
      <p:ext uri="{BB962C8B-B14F-4D97-AF65-F5344CB8AC3E}">
        <p14:creationId xmlns:p14="http://schemas.microsoft.com/office/powerpoint/2010/main" val="16848455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33</a:t>
            </a:fld>
            <a:endParaRPr lang="en-US" dirty="0"/>
          </a:p>
        </p:txBody>
      </p:sp>
    </p:spTree>
    <p:extLst>
      <p:ext uri="{BB962C8B-B14F-4D97-AF65-F5344CB8AC3E}">
        <p14:creationId xmlns:p14="http://schemas.microsoft.com/office/powerpoint/2010/main" val="12503168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57350" y="4464028"/>
            <a:ext cx="6858000" cy="1194650"/>
          </a:xfrm>
        </p:spPr>
        <p:txBody>
          <a:bodyPr wrap="none" anchor="t">
            <a:normAutofit/>
          </a:bodyPr>
          <a:lstStyle>
            <a:lvl1pPr algn="r">
              <a:defRPr sz="7200" b="0" spc="-225">
                <a:gradFill flip="none" rotWithShape="1">
                  <a:gsLst>
                    <a:gs pos="32000">
                      <a:schemeClr val="tx1">
                        <a:lumMod val="89000"/>
                      </a:schemeClr>
                    </a:gs>
                    <a:gs pos="100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1657349" y="3829878"/>
            <a:ext cx="6858000" cy="618523"/>
          </a:xfrm>
        </p:spPr>
        <p:txBody>
          <a:bodyPr anchor="b">
            <a:normAutofit/>
          </a:bodyPr>
          <a:lstStyle>
            <a:lvl1pPr marL="0" indent="0" algn="r">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r>
              <a:rPr lang="en-US" dirty="0" smtClean="0"/>
              <a:t>Laura Terrill</a:t>
            </a:r>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961133455"/>
      </p:ext>
    </p:extLst>
  </p:cSld>
  <p:clrMapOvr>
    <a:masterClrMapping/>
  </p:clrMapOvr>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367161"/>
            <a:ext cx="7886700" cy="819355"/>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29841" y="987426"/>
            <a:ext cx="7886700" cy="337973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smtClean="0"/>
              <a:t>Drag picture to placeholder or click icon to add</a:t>
            </a:r>
            <a:endParaRPr lang="en-US" dirty="0"/>
          </a:p>
        </p:txBody>
      </p:sp>
      <p:sp>
        <p:nvSpPr>
          <p:cNvPr id="4" name="Text Placeholder 3"/>
          <p:cNvSpPr>
            <a:spLocks noGrp="1"/>
          </p:cNvSpPr>
          <p:nvPr>
            <p:ph type="body" sz="half" idx="2"/>
          </p:nvPr>
        </p:nvSpPr>
        <p:spPr>
          <a:xfrm>
            <a:off x="629841" y="5186516"/>
            <a:ext cx="7885509" cy="682472"/>
          </a:xfrm>
        </p:spPr>
        <p:txBody>
          <a:bodyPr/>
          <a:lstStyle>
            <a:lvl1pPr marL="0" indent="0">
              <a:buNone/>
              <a:defRPr sz="12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0969888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5"/>
            <a:ext cx="7886700" cy="3534344"/>
          </a:xfrm>
        </p:spPr>
        <p:txBody>
          <a:bodyPr anchor="ctr"/>
          <a:lstStyle>
            <a:lvl1pPr>
              <a:defRPr sz="2400"/>
            </a:lvl1pPr>
          </a:lstStyle>
          <a:p>
            <a:r>
              <a:rPr lang="en-US" smtClean="0"/>
              <a:t>Click to edit Master title style</a:t>
            </a:r>
            <a:endParaRPr lang="en-US" dirty="0"/>
          </a:p>
        </p:txBody>
      </p:sp>
      <p:sp>
        <p:nvSpPr>
          <p:cNvPr id="4" name="Text Placeholder 3"/>
          <p:cNvSpPr>
            <a:spLocks noGrp="1"/>
          </p:cNvSpPr>
          <p:nvPr>
            <p:ph type="body" sz="half" idx="2"/>
          </p:nvPr>
        </p:nvSpPr>
        <p:spPr>
          <a:xfrm>
            <a:off x="629841" y="4489399"/>
            <a:ext cx="7885509" cy="1501826"/>
          </a:xfrm>
        </p:spPr>
        <p:txBody>
          <a:bodyPr anchor="ct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6" name="Footer Placeholder 5"/>
          <p:cNvSpPr>
            <a:spLocks noGrp="1"/>
          </p:cNvSpPr>
          <p:nvPr>
            <p:ph type="ftr" sz="quarter" idx="11"/>
          </p:nvPr>
        </p:nvSpPr>
        <p:spPr>
          <a:xfrm>
            <a:off x="631730" y="6356351"/>
            <a:ext cx="3086100" cy="365125"/>
          </a:xfrm>
        </p:spPr>
        <p:txBody>
          <a:bodyPr/>
          <a:lstStyle>
            <a:lvl1pPr algn="l">
              <a:defRPr/>
            </a:lvl1pPr>
          </a:lstStyle>
          <a:p>
            <a:r>
              <a:rPr lang="en-US" dirty="0"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94395463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365125"/>
            <a:ext cx="6977064" cy="2992904"/>
          </a:xfrm>
        </p:spPr>
        <p:txBody>
          <a:bodyPr anchor="ctr"/>
          <a:lstStyle>
            <a:lvl1pPr>
              <a:defRPr sz="33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290484" y="3365557"/>
            <a:ext cx="6564224" cy="548968"/>
          </a:xfrm>
        </p:spPr>
        <p:txBody>
          <a:bodyPr anchor="t">
            <a:normAutofit/>
          </a:bodyPr>
          <a:lstStyle>
            <a:lvl1pPr marL="0" indent="0">
              <a:buNone/>
              <a:defRPr sz="10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4" name="Text Placeholder 3"/>
          <p:cNvSpPr>
            <a:spLocks noGrp="1"/>
          </p:cNvSpPr>
          <p:nvPr>
            <p:ph type="body" sz="half" idx="2"/>
          </p:nvPr>
        </p:nvSpPr>
        <p:spPr>
          <a:xfrm>
            <a:off x="628650" y="4501729"/>
            <a:ext cx="7884318" cy="1489496"/>
          </a:xfrm>
        </p:spPr>
        <p:txBody>
          <a:bodyPr anchor="ctr">
            <a:normAutofit/>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
        <p:nvSpPr>
          <p:cNvPr id="9" name="TextBox 8"/>
          <p:cNvSpPr txBox="1"/>
          <p:nvPr/>
        </p:nvSpPr>
        <p:spPr>
          <a:xfrm>
            <a:off x="833283" y="786824"/>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6000" dirty="0">
                <a:solidFill>
                  <a:schemeClr val="tx1"/>
                </a:solidFill>
                <a:effectLst/>
              </a:rPr>
              <a:t>“</a:t>
            </a:r>
          </a:p>
        </p:txBody>
      </p:sp>
      <p:sp>
        <p:nvSpPr>
          <p:cNvPr id="10" name="TextBox 9"/>
          <p:cNvSpPr txBox="1"/>
          <p:nvPr/>
        </p:nvSpPr>
        <p:spPr>
          <a:xfrm>
            <a:off x="7828359" y="2743200"/>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dirty="0">
                <a:solidFill>
                  <a:schemeClr val="tx1"/>
                </a:solidFill>
                <a:effectLst/>
              </a:rPr>
              <a:t>”</a:t>
            </a:r>
          </a:p>
        </p:txBody>
      </p:sp>
    </p:spTree>
    <p:extLst>
      <p:ext uri="{BB962C8B-B14F-4D97-AF65-F5344CB8AC3E}">
        <p14:creationId xmlns:p14="http://schemas.microsoft.com/office/powerpoint/2010/main" val="15837828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29841" y="2326968"/>
            <a:ext cx="7886700" cy="2511835"/>
          </a:xfrm>
        </p:spPr>
        <p:txBody>
          <a:bodyPr anchor="b">
            <a:normAutofit/>
          </a:bodyPr>
          <a:lstStyle>
            <a:lvl1pPr>
              <a:defRPr sz="4050"/>
            </a:lvl1pPr>
          </a:lstStyle>
          <a:p>
            <a:r>
              <a:rPr lang="en-US" smtClean="0"/>
              <a:t>Click to edit Master title style</a:t>
            </a:r>
            <a:endParaRPr lang="en-US" dirty="0"/>
          </a:p>
        </p:txBody>
      </p:sp>
      <p:sp>
        <p:nvSpPr>
          <p:cNvPr id="4" name="Text Placeholder 3"/>
          <p:cNvSpPr>
            <a:spLocks noGrp="1"/>
          </p:cNvSpPr>
          <p:nvPr>
            <p:ph type="body" sz="half" idx="2"/>
          </p:nvPr>
        </p:nvSpPr>
        <p:spPr>
          <a:xfrm>
            <a:off x="629841" y="4850581"/>
            <a:ext cx="7885509" cy="1140644"/>
          </a:xfrm>
        </p:spPr>
        <p:txBody>
          <a:bodyPr anchor="t"/>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5781856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628650" y="365126"/>
            <a:ext cx="7886700" cy="1325563"/>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1002961" y="1885950"/>
            <a:ext cx="2210150" cy="576262"/>
          </a:xfrm>
        </p:spPr>
        <p:txBody>
          <a:bodyPr anchor="b">
            <a:noAutofit/>
          </a:bodyPr>
          <a:lstStyle>
            <a:lvl1pPr marL="0" indent="0">
              <a:buNone/>
              <a:defRPr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8" name="Text Placeholder 3"/>
          <p:cNvSpPr>
            <a:spLocks noGrp="1"/>
          </p:cNvSpPr>
          <p:nvPr>
            <p:ph type="body" sz="half" idx="15"/>
          </p:nvPr>
        </p:nvSpPr>
        <p:spPr>
          <a:xfrm>
            <a:off x="1017598" y="2571750"/>
            <a:ext cx="2195513"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9" name="Text Placeholder 4"/>
          <p:cNvSpPr>
            <a:spLocks noGrp="1"/>
          </p:cNvSpPr>
          <p:nvPr>
            <p:ph type="body" sz="quarter" idx="3"/>
          </p:nvPr>
        </p:nvSpPr>
        <p:spPr>
          <a:xfrm>
            <a:off x="3440996" y="1885950"/>
            <a:ext cx="2202181" cy="576262"/>
          </a:xfrm>
        </p:spPr>
        <p:txBody>
          <a:bodyPr vert="horz" lIns="91440" tIns="45720" rIns="91440" bIns="45720" rtlCol="0" anchor="b">
            <a:noAutofit/>
          </a:bodyPr>
          <a:lstStyle>
            <a:lvl1pPr>
              <a:buNone/>
              <a:defRPr lang="en-US"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0" name="Text Placeholder 3"/>
          <p:cNvSpPr>
            <a:spLocks noGrp="1"/>
          </p:cNvSpPr>
          <p:nvPr>
            <p:ph type="body" sz="half" idx="16"/>
          </p:nvPr>
        </p:nvSpPr>
        <p:spPr>
          <a:xfrm>
            <a:off x="3433081" y="2571750"/>
            <a:ext cx="2210096"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11" name="Text Placeholder 4"/>
          <p:cNvSpPr>
            <a:spLocks noGrp="1"/>
          </p:cNvSpPr>
          <p:nvPr>
            <p:ph type="body" sz="quarter" idx="13"/>
          </p:nvPr>
        </p:nvSpPr>
        <p:spPr>
          <a:xfrm>
            <a:off x="5871777" y="1885950"/>
            <a:ext cx="2199085" cy="576262"/>
          </a:xfrm>
        </p:spPr>
        <p:txBody>
          <a:bodyPr vert="horz" lIns="91440" tIns="45720" rIns="91440" bIns="45720" rtlCol="0" anchor="b">
            <a:noAutofit/>
          </a:bodyPr>
          <a:lstStyle>
            <a:lvl1pPr>
              <a:buNone/>
              <a:defRPr lang="en-US" sz="18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2" name="Text Placeholder 3"/>
          <p:cNvSpPr>
            <a:spLocks noGrp="1"/>
          </p:cNvSpPr>
          <p:nvPr>
            <p:ph type="body" sz="half" idx="17"/>
          </p:nvPr>
        </p:nvSpPr>
        <p:spPr>
          <a:xfrm>
            <a:off x="5871777" y="2571750"/>
            <a:ext cx="2199085"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023975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628650" y="365126"/>
            <a:ext cx="7886700" cy="1325563"/>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999064" y="4297503"/>
            <a:ext cx="2205038"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0" name="Picture Placeholder 2"/>
          <p:cNvSpPr>
            <a:spLocks noGrp="1" noChangeAspect="1"/>
          </p:cNvSpPr>
          <p:nvPr>
            <p:ph type="pic" idx="15"/>
          </p:nvPr>
        </p:nvSpPr>
        <p:spPr>
          <a:xfrm>
            <a:off x="999064" y="2256354"/>
            <a:ext cx="220503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smtClean="0"/>
              <a:t>Drag picture to placeholder or click icon to add</a:t>
            </a:r>
            <a:endParaRPr lang="en-US" dirty="0"/>
          </a:p>
        </p:txBody>
      </p:sp>
      <p:sp>
        <p:nvSpPr>
          <p:cNvPr id="21" name="Text Placeholder 3"/>
          <p:cNvSpPr>
            <a:spLocks noGrp="1"/>
          </p:cNvSpPr>
          <p:nvPr>
            <p:ph type="body" sz="half" idx="18"/>
          </p:nvPr>
        </p:nvSpPr>
        <p:spPr>
          <a:xfrm>
            <a:off x="999064" y="4873766"/>
            <a:ext cx="220503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22" name="Text Placeholder 4"/>
          <p:cNvSpPr>
            <a:spLocks noGrp="1"/>
          </p:cNvSpPr>
          <p:nvPr>
            <p:ph type="body" sz="quarter" idx="3"/>
          </p:nvPr>
        </p:nvSpPr>
        <p:spPr>
          <a:xfrm>
            <a:off x="3426748" y="4297503"/>
            <a:ext cx="2197894"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3" name="Picture Placeholder 2"/>
          <p:cNvSpPr>
            <a:spLocks noGrp="1" noChangeAspect="1"/>
          </p:cNvSpPr>
          <p:nvPr>
            <p:ph type="pic" idx="21"/>
          </p:nvPr>
        </p:nvSpPr>
        <p:spPr>
          <a:xfrm>
            <a:off x="3426747" y="2256354"/>
            <a:ext cx="2197894"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smtClean="0"/>
              <a:t>Drag picture to placeholder or click icon to add</a:t>
            </a:r>
            <a:endParaRPr lang="en-US" dirty="0"/>
          </a:p>
        </p:txBody>
      </p:sp>
      <p:sp>
        <p:nvSpPr>
          <p:cNvPr id="24" name="Text Placeholder 3"/>
          <p:cNvSpPr>
            <a:spLocks noGrp="1"/>
          </p:cNvSpPr>
          <p:nvPr>
            <p:ph type="body" sz="half" idx="19"/>
          </p:nvPr>
        </p:nvSpPr>
        <p:spPr>
          <a:xfrm>
            <a:off x="3425733" y="4873765"/>
            <a:ext cx="2200805"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25" name="Text Placeholder 4"/>
          <p:cNvSpPr>
            <a:spLocks noGrp="1"/>
          </p:cNvSpPr>
          <p:nvPr>
            <p:ph type="body" sz="quarter" idx="13"/>
          </p:nvPr>
        </p:nvSpPr>
        <p:spPr>
          <a:xfrm>
            <a:off x="5853242" y="4297503"/>
            <a:ext cx="2199085"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6" name="Picture Placeholder 2"/>
          <p:cNvSpPr>
            <a:spLocks noGrp="1" noChangeAspect="1"/>
          </p:cNvSpPr>
          <p:nvPr>
            <p:ph type="pic" idx="22"/>
          </p:nvPr>
        </p:nvSpPr>
        <p:spPr>
          <a:xfrm>
            <a:off x="5853241" y="2256354"/>
            <a:ext cx="219908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smtClean="0"/>
              <a:t>Drag picture to placeholder or click icon to add</a:t>
            </a:r>
            <a:endParaRPr lang="en-US" dirty="0"/>
          </a:p>
        </p:txBody>
      </p:sp>
      <p:sp>
        <p:nvSpPr>
          <p:cNvPr id="27" name="Text Placeholder 3"/>
          <p:cNvSpPr>
            <a:spLocks noGrp="1"/>
          </p:cNvSpPr>
          <p:nvPr>
            <p:ph type="body" sz="half" idx="20"/>
          </p:nvPr>
        </p:nvSpPr>
        <p:spPr>
          <a:xfrm>
            <a:off x="5853148" y="4873763"/>
            <a:ext cx="220199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813915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a:xfrm>
            <a:off x="628650" y="6311902"/>
            <a:ext cx="3086100" cy="365125"/>
          </a:xfrm>
        </p:spPr>
        <p:txBody>
          <a:bodyPr/>
          <a:lstStyle>
            <a:lvl1pPr algn="l">
              <a:defRPr/>
            </a:lvl1pPr>
          </a:lstStyle>
          <a:p>
            <a:r>
              <a:rPr lang="en-US" smtClean="0"/>
              <a:t>Laura Terrill</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6304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dirty="0" smtClean="0"/>
              <a:t>Laura Terrill</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006593193"/>
      </p:ext>
    </p:extLst>
  </p:cSld>
  <p:clrMapOvr>
    <a:masterClrMapping/>
  </p:clrMapOvr>
  <p:extLst mod="1">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914400" y="762000"/>
            <a:ext cx="80010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14400" y="2362200"/>
            <a:ext cx="3924300" cy="3733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991100" y="2362200"/>
            <a:ext cx="3924300" cy="3733800"/>
          </a:xfrm>
        </p:spPr>
        <p:txBody>
          <a:bodyPr/>
          <a:lstStyle/>
          <a:p>
            <a:pPr lvl="0"/>
            <a:endParaRPr lang="en-US" noProof="0" dirty="0"/>
          </a:p>
        </p:txBody>
      </p:sp>
      <p:sp>
        <p:nvSpPr>
          <p:cNvPr id="5" name="Date Placeholder 4"/>
          <p:cNvSpPr>
            <a:spLocks noGrp="1"/>
          </p:cNvSpPr>
          <p:nvPr>
            <p:ph type="dt" sz="half" idx="10"/>
          </p:nvPr>
        </p:nvSpPr>
        <p:spPr>
          <a:xfrm>
            <a:off x="7010400" y="6553200"/>
            <a:ext cx="1905000" cy="304800"/>
          </a:xfrm>
          <a:prstGeom prst="rect">
            <a:avLst/>
          </a:prstGeom>
        </p:spPr>
        <p:txBody>
          <a:bodyPr/>
          <a:lstStyle>
            <a:lvl1pPr>
              <a:defRPr/>
            </a:lvl1pPr>
          </a:lstStyle>
          <a:p>
            <a:pPr>
              <a:defRPr/>
            </a:pPr>
            <a:endParaRPr lang="en-US" dirty="0"/>
          </a:p>
        </p:txBody>
      </p:sp>
      <p:sp>
        <p:nvSpPr>
          <p:cNvPr id="6" name="Footer Placeholder 5"/>
          <p:cNvSpPr>
            <a:spLocks noGrp="1"/>
          </p:cNvSpPr>
          <p:nvPr>
            <p:ph type="ftr" sz="quarter" idx="11"/>
          </p:nvPr>
        </p:nvSpPr>
        <p:spPr>
          <a:xfrm>
            <a:off x="3101975" y="6605588"/>
            <a:ext cx="2895600" cy="304800"/>
          </a:xfrm>
        </p:spPr>
        <p:txBody>
          <a:bodyPr/>
          <a:lstStyle>
            <a:lvl1pPr>
              <a:defRPr/>
            </a:lvl1pPr>
          </a:lstStyle>
          <a:p>
            <a:pPr>
              <a:defRPr/>
            </a:pPr>
            <a:r>
              <a:rPr lang="en-US" dirty="0"/>
              <a:t>Laura Terrill</a:t>
            </a:r>
          </a:p>
        </p:txBody>
      </p:sp>
      <p:sp>
        <p:nvSpPr>
          <p:cNvPr id="7" name="Slide Number Placeholder 6"/>
          <p:cNvSpPr>
            <a:spLocks noGrp="1"/>
          </p:cNvSpPr>
          <p:nvPr>
            <p:ph type="sldNum" sz="quarter" idx="12"/>
          </p:nvPr>
        </p:nvSpPr>
        <p:spPr>
          <a:xfrm>
            <a:off x="84138" y="5946775"/>
            <a:ext cx="587375" cy="885825"/>
          </a:xfrm>
          <a:prstGeom prst="rect">
            <a:avLst/>
          </a:prstGeom>
        </p:spPr>
        <p:txBody>
          <a:bodyPr/>
          <a:lstStyle>
            <a:lvl1pPr>
              <a:defRPr/>
            </a:lvl1pPr>
          </a:lstStyle>
          <a:p>
            <a:pPr>
              <a:defRPr/>
            </a:pPr>
            <a:fld id="{5FF811C5-25EF-6C44-958A-B5B360920596}" type="slidenum">
              <a:rPr lang="en-US"/>
              <a:pPr>
                <a:defRPr/>
              </a:pPr>
              <a:t>‹#›</a:t>
            </a:fld>
            <a:endParaRPr lang="en-US" dirty="0"/>
          </a:p>
        </p:txBody>
      </p:sp>
    </p:spTree>
    <p:extLst>
      <p:ext uri="{BB962C8B-B14F-4D97-AF65-F5344CB8AC3E}">
        <p14:creationId xmlns:p14="http://schemas.microsoft.com/office/powerpoint/2010/main" val="12267444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a:xfrm>
            <a:off x="149826" y="6356351"/>
            <a:ext cx="3086100" cy="365125"/>
          </a:xfrm>
        </p:spPr>
        <p:txBody>
          <a:bodyPr/>
          <a:lstStyle>
            <a:lvl1pPr algn="l">
              <a:defRPr/>
            </a:lvl1pPr>
          </a:lstStyle>
          <a:p>
            <a:r>
              <a:rPr lang="en-US" dirty="0" smtClean="0"/>
              <a:t>Laura Terrill</a:t>
            </a:r>
            <a:endParaRPr lang="en-US" dirty="0"/>
          </a:p>
        </p:txBody>
      </p:sp>
      <p:sp>
        <p:nvSpPr>
          <p:cNvPr id="6" name="Slide Number Placeholder 5"/>
          <p:cNvSpPr>
            <a:spLocks noGrp="1"/>
          </p:cNvSpPr>
          <p:nvPr>
            <p:ph type="sldNum" sz="quarter" idx="12"/>
          </p:nvPr>
        </p:nvSpPr>
        <p:spPr>
          <a:xfrm>
            <a:off x="6457950" y="6356351"/>
            <a:ext cx="2057400" cy="365125"/>
          </a:xfrm>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39798545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640899" y="4464028"/>
            <a:ext cx="6858000" cy="1194650"/>
          </a:xfrm>
        </p:spPr>
        <p:txBody>
          <a:bodyPr wrap="none" anchor="t">
            <a:normAutofit/>
          </a:bodyPr>
          <a:lstStyle>
            <a:lvl1pPr algn="l">
              <a:defRPr sz="7200" b="0" spc="-225">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8" name="Subtitle 2"/>
          <p:cNvSpPr>
            <a:spLocks noGrp="1"/>
          </p:cNvSpPr>
          <p:nvPr>
            <p:ph type="subTitle" idx="1"/>
          </p:nvPr>
        </p:nvSpPr>
        <p:spPr>
          <a:xfrm>
            <a:off x="640899" y="3829878"/>
            <a:ext cx="6858000" cy="617822"/>
          </a:xfrm>
        </p:spPr>
        <p:txBody>
          <a:bodyPr anchor="b">
            <a:normAutofit/>
          </a:bodyPr>
          <a:lstStyle>
            <a:lvl1pPr marL="0" indent="0" algn="l">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dirty="0" smtClean="0"/>
              <a:t>Laura Terrill</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677398199"/>
      </p:ext>
    </p:extLst>
  </p:cSld>
  <p:clrMapOvr>
    <a:masterClrMapping/>
  </p:clrMapOvr>
  <p:extLst mod="1">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40000" y="1825625"/>
            <a:ext cx="3768912"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39880" y="1825625"/>
            <a:ext cx="377547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11"/>
          </p:nvPr>
        </p:nvSpPr>
        <p:spPr>
          <a:xfrm>
            <a:off x="628650" y="6311899"/>
            <a:ext cx="3086100" cy="365125"/>
          </a:xfrm>
        </p:spPr>
        <p:txBody>
          <a:bodyPr/>
          <a:lstStyle>
            <a:lvl1pPr algn="l">
              <a:defRPr/>
            </a:lvl1pPr>
          </a:lstStyle>
          <a:p>
            <a:r>
              <a:rPr lang="en-US"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0136964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40000" y="1681163"/>
            <a:ext cx="3768912" cy="823912"/>
          </a:xfrm>
        </p:spPr>
        <p:txBody>
          <a:bodyPr anchor="b">
            <a:normAutofit/>
          </a:bodyPr>
          <a:lstStyle>
            <a:lvl1pPr marL="0" indent="0">
              <a:buNone/>
              <a:defRPr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840000" y="2505075"/>
            <a:ext cx="376891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39880" y="1681163"/>
            <a:ext cx="3776661" cy="823912"/>
          </a:xfrm>
        </p:spPr>
        <p:txBody>
          <a:bodyPr vert="horz" lIns="91440" tIns="45720" rIns="91440" bIns="45720" rtlCol="0" anchor="b">
            <a:normAutofit/>
          </a:bodyPr>
          <a:lstStyle>
            <a:lvl1pPr>
              <a:buNone/>
              <a:defRPr lang="en-US"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6" name="Content Placeholder 5"/>
          <p:cNvSpPr>
            <a:spLocks noGrp="1"/>
          </p:cNvSpPr>
          <p:nvPr>
            <p:ph sz="quarter" idx="4"/>
          </p:nvPr>
        </p:nvSpPr>
        <p:spPr>
          <a:xfrm>
            <a:off x="4739880" y="2505075"/>
            <a:ext cx="377666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r>
              <a:rPr lang="en-US" dirty="0" smtClean="0"/>
              <a:t>Laura Terrill</a:t>
            </a:r>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0010050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Footer Placeholder 3"/>
          <p:cNvSpPr>
            <a:spLocks noGrp="1"/>
          </p:cNvSpPr>
          <p:nvPr>
            <p:ph type="ftr" sz="quarter" idx="11"/>
          </p:nvPr>
        </p:nvSpPr>
        <p:spPr>
          <a:xfrm>
            <a:off x="590550" y="6356351"/>
            <a:ext cx="3086100" cy="365125"/>
          </a:xfrm>
        </p:spPr>
        <p:txBody>
          <a:bodyPr/>
          <a:lstStyle>
            <a:lvl1pPr algn="l">
              <a:defRPr/>
            </a:lvl1p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2987196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343619" y="6356351"/>
            <a:ext cx="3086100" cy="365125"/>
          </a:xfrm>
        </p:spPr>
        <p:txBody>
          <a:bodyPr/>
          <a:lstStyle>
            <a:lvl1pPr algn="l">
              <a:defRPr/>
            </a:lvl1pPr>
          </a:lstStyle>
          <a:p>
            <a:r>
              <a:rPr lang="en-US" dirty="0" smtClean="0"/>
              <a:t>Laura Terrill</a:t>
            </a:r>
            <a:endParaRPr lang="en-US" dirty="0"/>
          </a:p>
        </p:txBody>
      </p:sp>
      <p:sp>
        <p:nvSpPr>
          <p:cNvPr id="4" name="Slide Number Placeholder 3"/>
          <p:cNvSpPr>
            <a:spLocks noGrp="1"/>
          </p:cNvSpPr>
          <p:nvPr>
            <p:ph type="sldNum" sz="quarter" idx="12"/>
          </p:nvPr>
        </p:nvSpPr>
        <p:spPr>
          <a:xfrm>
            <a:off x="6954061" y="6356351"/>
            <a:ext cx="2057400" cy="365125"/>
          </a:xfrm>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557285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1196508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smtClean="0"/>
              <a:t>Drag picture to placeholder or click icon to add</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720658760"/>
      </p:ext>
    </p:extLst>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image" Target="../media/image1.pn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0">
            <a:lum/>
          </a:blip>
          <a:srcRect/>
          <a:stretch>
            <a:fillRect l="-17000" r="-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40000" y="1825625"/>
            <a:ext cx="767535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r>
              <a:rPr lang="en-US" dirty="0" smtClean="0"/>
              <a:t>Laura Terrill</a:t>
            </a:r>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D57F1E4F-1CFF-5643-939E-02111984F565}" type="slidenum">
              <a:rPr lang="en-US" smtClean="0"/>
              <a:t>‹#›</a:t>
            </a:fld>
            <a:endParaRPr lang="en-US" dirty="0"/>
          </a:p>
        </p:txBody>
      </p:sp>
    </p:spTree>
    <p:extLst>
      <p:ext uri="{BB962C8B-B14F-4D97-AF65-F5344CB8AC3E}">
        <p14:creationId xmlns:p14="http://schemas.microsoft.com/office/powerpoint/2010/main" val="853070861"/>
      </p:ext>
    </p:extLst>
  </p:cSld>
  <p:clrMap bg1="dk1" tx1="lt1" bg2="dk2" tx2="lt2" accent1="accent1" accent2="accent2" accent3="accent3" accent4="accent4" accent5="accent5" accent6="accent6" hlink="hlink" folHlink="folHlink"/>
  <p:sldLayoutIdLst>
    <p:sldLayoutId id="2147483804" r:id="rId1"/>
    <p:sldLayoutId id="2147483805" r:id="rId2"/>
    <p:sldLayoutId id="2147483806" r:id="rId3"/>
    <p:sldLayoutId id="2147483807" r:id="rId4"/>
    <p:sldLayoutId id="2147483808" r:id="rId5"/>
    <p:sldLayoutId id="2147483809" r:id="rId6"/>
    <p:sldLayoutId id="2147483810" r:id="rId7"/>
    <p:sldLayoutId id="2147483811" r:id="rId8"/>
    <p:sldLayoutId id="2147483812" r:id="rId9"/>
    <p:sldLayoutId id="2147483813" r:id="rId10"/>
    <p:sldLayoutId id="2147483814" r:id="rId11"/>
    <p:sldLayoutId id="2147483815" r:id="rId12"/>
    <p:sldLayoutId id="2147483816" r:id="rId13"/>
    <p:sldLayoutId id="2147483817" r:id="rId14"/>
    <p:sldLayoutId id="2147483818" r:id="rId15"/>
    <p:sldLayoutId id="2147483819" r:id="rId16"/>
    <p:sldLayoutId id="2147483820" r:id="rId17"/>
    <p:sldLayoutId id="2147483821" r:id="rId18"/>
  </p:sldLayoutIdLst>
  <p:hf sldNum="0" hdr="0" dt="0"/>
  <p:txStyles>
    <p:title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jpg"/><Relationship Id="rId5" Type="http://schemas.openxmlformats.org/officeDocument/2006/relationships/image" Target="../media/image5.jpg"/><Relationship Id="rId6" Type="http://schemas.openxmlformats.org/officeDocument/2006/relationships/image" Target="../media/image6.jpg"/><Relationship Id="rId7" Type="http://schemas.openxmlformats.org/officeDocument/2006/relationships/image" Target="../media/image7.jpeg"/><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png"/></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4" Type="http://schemas.openxmlformats.org/officeDocument/2006/relationships/image" Target="../media/image35.png"/><Relationship Id="rId5" Type="http://schemas.openxmlformats.org/officeDocument/2006/relationships/image" Target="../media/image36.png"/><Relationship Id="rId6" Type="http://schemas.openxmlformats.org/officeDocument/2006/relationships/image" Target="../media/image37.png"/><Relationship Id="rId7" Type="http://schemas.openxmlformats.org/officeDocument/2006/relationships/image" Target="../media/image38.png"/><Relationship Id="rId8" Type="http://schemas.openxmlformats.org/officeDocument/2006/relationships/image" Target="../media/image39.png"/><Relationship Id="rId9" Type="http://schemas.openxmlformats.org/officeDocument/2006/relationships/image" Target="../media/image40.png"/><Relationship Id="rId1" Type="http://schemas.openxmlformats.org/officeDocument/2006/relationships/slideLayout" Target="../slideLayouts/slideLayout2.xml"/><Relationship Id="rId2" Type="http://schemas.openxmlformats.org/officeDocument/2006/relationships/image" Target="../media/image3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1.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3.jpeg"/></Relationships>
</file>

<file path=ppt/slides/_rels/slide16.xml.rels><?xml version="1.0" encoding="UTF-8" standalone="yes"?>
<Relationships xmlns="http://schemas.openxmlformats.org/package/2006/relationships"><Relationship Id="rId3" Type="http://schemas.openxmlformats.org/officeDocument/2006/relationships/image" Target="../media/image45.jpg"/><Relationship Id="rId4" Type="http://schemas.openxmlformats.org/officeDocument/2006/relationships/image" Target="../media/image46.jpeg"/><Relationship Id="rId5" Type="http://schemas.openxmlformats.org/officeDocument/2006/relationships/image" Target="../media/image47.tiff"/><Relationship Id="rId6" Type="http://schemas.openxmlformats.org/officeDocument/2006/relationships/image" Target="../media/image48.tiff"/><Relationship Id="rId7" Type="http://schemas.openxmlformats.org/officeDocument/2006/relationships/image" Target="../media/image49.jpeg"/><Relationship Id="rId1" Type="http://schemas.openxmlformats.org/officeDocument/2006/relationships/slideLayout" Target="../slideLayouts/slideLayout2.xml"/><Relationship Id="rId2" Type="http://schemas.openxmlformats.org/officeDocument/2006/relationships/image" Target="../media/image44.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12.png"/><Relationship Id="rId7" Type="http://schemas.openxmlformats.org/officeDocument/2006/relationships/image" Target="../media/image13.jpeg"/><Relationship Id="rId1" Type="http://schemas.openxmlformats.org/officeDocument/2006/relationships/slideLayout" Target="../slideLayouts/slideLayout2.xml"/><Relationship Id="rId2" Type="http://schemas.openxmlformats.org/officeDocument/2006/relationships/image" Target="../media/image8.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3.png"/><Relationship Id="rId3" Type="http://schemas.openxmlformats.org/officeDocument/2006/relationships/image" Target="../media/image54.png"/></Relationships>
</file>

<file path=ppt/slides/_rels/slide25.xml.rels><?xml version="1.0" encoding="UTF-8" standalone="yes"?>
<Relationships xmlns="http://schemas.openxmlformats.org/package/2006/relationships"><Relationship Id="rId3" Type="http://schemas.openxmlformats.org/officeDocument/2006/relationships/image" Target="../media/image56.jpeg"/><Relationship Id="rId4" Type="http://schemas.openxmlformats.org/officeDocument/2006/relationships/image" Target="../media/image57.jpeg"/><Relationship Id="rId1" Type="http://schemas.openxmlformats.org/officeDocument/2006/relationships/slideLayout" Target="../slideLayouts/slideLayout6.xml"/><Relationship Id="rId2" Type="http://schemas.openxmlformats.org/officeDocument/2006/relationships/image" Target="../media/image55.png"/></Relationships>
</file>

<file path=ppt/slides/_rels/slide26.xml.rels><?xml version="1.0" encoding="UTF-8" standalone="yes"?>
<Relationships xmlns="http://schemas.openxmlformats.org/package/2006/relationships"><Relationship Id="rId3" Type="http://schemas.openxmlformats.org/officeDocument/2006/relationships/image" Target="../media/image59.jpg"/><Relationship Id="rId4" Type="http://schemas.openxmlformats.org/officeDocument/2006/relationships/image" Target="../media/image60.jpg"/><Relationship Id="rId5" Type="http://schemas.openxmlformats.org/officeDocument/2006/relationships/image" Target="../media/image61.jpg"/><Relationship Id="rId6" Type="http://schemas.openxmlformats.org/officeDocument/2006/relationships/image" Target="../media/image62.jpg"/><Relationship Id="rId7" Type="http://schemas.openxmlformats.org/officeDocument/2006/relationships/image" Target="../media/image63.jpg"/><Relationship Id="rId8" Type="http://schemas.openxmlformats.org/officeDocument/2006/relationships/image" Target="../media/image64.jpg"/><Relationship Id="rId9" Type="http://schemas.openxmlformats.org/officeDocument/2006/relationships/image" Target="../media/image65.jpg"/><Relationship Id="rId1" Type="http://schemas.openxmlformats.org/officeDocument/2006/relationships/slideLayout" Target="../slideLayouts/slideLayout2.xml"/><Relationship Id="rId2" Type="http://schemas.openxmlformats.org/officeDocument/2006/relationships/image" Target="../media/image58.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6.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6.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30.xml.rels><?xml version="1.0" encoding="UTF-8" standalone="yes"?>
<Relationships xmlns="http://schemas.openxmlformats.org/package/2006/relationships"><Relationship Id="rId11" Type="http://schemas.openxmlformats.org/officeDocument/2006/relationships/image" Target="../media/image77.png"/><Relationship Id="rId12" Type="http://schemas.openxmlformats.org/officeDocument/2006/relationships/image" Target="../media/image78.png"/><Relationship Id="rId13" Type="http://schemas.openxmlformats.org/officeDocument/2006/relationships/image" Target="../media/image79.png"/><Relationship Id="rId14" Type="http://schemas.openxmlformats.org/officeDocument/2006/relationships/image" Target="../media/image80.png"/><Relationship Id="rId15" Type="http://schemas.openxmlformats.org/officeDocument/2006/relationships/image" Target="../media/image81.png"/><Relationship Id="rId16" Type="http://schemas.openxmlformats.org/officeDocument/2006/relationships/image" Target="../media/image82.png"/><Relationship Id="rId17" Type="http://schemas.openxmlformats.org/officeDocument/2006/relationships/image" Target="../media/image83.png"/><Relationship Id="rId1" Type="http://schemas.openxmlformats.org/officeDocument/2006/relationships/slideLayout" Target="../slideLayouts/slideLayout2.xml"/><Relationship Id="rId2" Type="http://schemas.openxmlformats.org/officeDocument/2006/relationships/image" Target="../media/image68.png"/><Relationship Id="rId3" Type="http://schemas.openxmlformats.org/officeDocument/2006/relationships/image" Target="../media/image69.png"/><Relationship Id="rId4" Type="http://schemas.openxmlformats.org/officeDocument/2006/relationships/image" Target="../media/image70.png"/><Relationship Id="rId5" Type="http://schemas.openxmlformats.org/officeDocument/2006/relationships/image" Target="../media/image71.png"/><Relationship Id="rId6" Type="http://schemas.openxmlformats.org/officeDocument/2006/relationships/image" Target="../media/image72.png"/><Relationship Id="rId7" Type="http://schemas.openxmlformats.org/officeDocument/2006/relationships/image" Target="../media/image73.png"/><Relationship Id="rId8" Type="http://schemas.openxmlformats.org/officeDocument/2006/relationships/image" Target="../media/image74.png"/><Relationship Id="rId9" Type="http://schemas.openxmlformats.org/officeDocument/2006/relationships/image" Target="../media/image75.png"/><Relationship Id="rId10" Type="http://schemas.openxmlformats.org/officeDocument/2006/relationships/image" Target="../media/image76.png"/></Relationships>
</file>

<file path=ppt/slides/_rels/slide31.xml.rels><?xml version="1.0" encoding="UTF-8" standalone="yes"?>
<Relationships xmlns="http://schemas.openxmlformats.org/package/2006/relationships"><Relationship Id="rId3" Type="http://schemas.openxmlformats.org/officeDocument/2006/relationships/image" Target="../media/image85.png"/><Relationship Id="rId4" Type="http://schemas.openxmlformats.org/officeDocument/2006/relationships/image" Target="../media/image86.png"/><Relationship Id="rId1" Type="http://schemas.openxmlformats.org/officeDocument/2006/relationships/slideLayout" Target="../slideLayouts/slideLayout2.xml"/><Relationship Id="rId2" Type="http://schemas.openxmlformats.org/officeDocument/2006/relationships/image" Target="../media/image8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7.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88.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tiff"/></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5"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image" Target="../media/image1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image" Target="../media/image22.tiff"/><Relationship Id="rId4" Type="http://schemas.openxmlformats.org/officeDocument/2006/relationships/image" Target="../media/image23.tiff"/><Relationship Id="rId1" Type="http://schemas.openxmlformats.org/officeDocument/2006/relationships/slideLayout" Target="../slideLayouts/slideLayout6.xml"/><Relationship Id="rId2" Type="http://schemas.openxmlformats.org/officeDocument/2006/relationships/image" Target="../media/image21.tiff"/></Relationships>
</file>

<file path=ppt/slides/_rels/slide8.xml.rels><?xml version="1.0" encoding="UTF-8" standalone="yes"?>
<Relationships xmlns="http://schemas.openxmlformats.org/package/2006/relationships"><Relationship Id="rId3" Type="http://schemas.openxmlformats.org/officeDocument/2006/relationships/image" Target="../media/image22.tiff"/><Relationship Id="rId4" Type="http://schemas.openxmlformats.org/officeDocument/2006/relationships/image" Target="../media/image25.tiff"/><Relationship Id="rId1" Type="http://schemas.openxmlformats.org/officeDocument/2006/relationships/slideLayout" Target="../slideLayouts/slideLayout6.xml"/><Relationship Id="rId2" Type="http://schemas.openxmlformats.org/officeDocument/2006/relationships/image" Target="../media/image24.tiff"/></Relationships>
</file>

<file path=ppt/slides/_rels/slide9.xml.rels><?xml version="1.0" encoding="UTF-8" standalone="yes"?>
<Relationships xmlns="http://schemas.openxmlformats.org/package/2006/relationships"><Relationship Id="rId3" Type="http://schemas.openxmlformats.org/officeDocument/2006/relationships/image" Target="../media/image27.jpeg"/><Relationship Id="rId4" Type="http://schemas.openxmlformats.org/officeDocument/2006/relationships/image" Target="../media/image28.jpeg"/><Relationship Id="rId5" Type="http://schemas.openxmlformats.org/officeDocument/2006/relationships/image" Target="../media/image29.jpeg"/><Relationship Id="rId6" Type="http://schemas.openxmlformats.org/officeDocument/2006/relationships/image" Target="../media/image30.jpeg"/><Relationship Id="rId1" Type="http://schemas.openxmlformats.org/officeDocument/2006/relationships/slideLayout" Target="../slideLayouts/slideLayout6.xml"/><Relationship Id="rId2" Type="http://schemas.openxmlformats.org/officeDocument/2006/relationships/image" Target="../media/image2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23616" y="0"/>
            <a:ext cx="9120384" cy="1103753"/>
          </a:xfrm>
          <a:prstGeom prst="rect">
            <a:avLst/>
          </a:prstGeom>
          <a:solidFill>
            <a:srgbClr val="0F3F55"/>
          </a:solidFill>
        </p:spPr>
        <p:txBody>
          <a:bodyPr vert="horz" lIns="91440" tIns="45720" rIns="91440" bIns="45720" rtlCol="0" anchor="ctr">
            <a:normAutofit fontScale="90000"/>
          </a:bodyP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r>
              <a:rPr lang="en-US">
                <a:solidFill>
                  <a:schemeClr val="tx1"/>
                </a:solidFill>
              </a:rPr>
              <a:t>Contemporary Life: All Work and No Play </a:t>
            </a:r>
            <a:r>
              <a:rPr lang="en-US" sz="3100">
                <a:solidFill>
                  <a:schemeClr val="tx1"/>
                </a:solidFill>
              </a:rPr>
              <a:t>How does where I live influence what I do?</a:t>
            </a:r>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31652" y="749300"/>
            <a:ext cx="2387600" cy="6108700"/>
          </a:xfrm>
          <a:prstGeom prst="rect">
            <a:avLst/>
          </a:prstGeom>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722" y="1103753"/>
            <a:ext cx="5361590" cy="5215062"/>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419" y="5110332"/>
            <a:ext cx="4161113" cy="1747668"/>
          </a:xfrm>
          <a:prstGeom prst="rect">
            <a:avLst/>
          </a:prstGeom>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616" y="3065904"/>
            <a:ext cx="3671261" cy="2184400"/>
          </a:xfrm>
          <a:prstGeom prst="rect">
            <a:avLst/>
          </a:prstGeom>
        </p:spPr>
      </p:pic>
      <p:pic>
        <p:nvPicPr>
          <p:cNvPr id="14" name="Picture 1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48545" y="1141289"/>
            <a:ext cx="2565259" cy="4356100"/>
          </a:xfrm>
          <a:prstGeom prst="rect">
            <a:avLst/>
          </a:prstGeom>
        </p:spPr>
      </p:pic>
      <p:pic>
        <p:nvPicPr>
          <p:cNvPr id="3" name="Picture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061838" y="5063327"/>
            <a:ext cx="2669814" cy="1747863"/>
          </a:xfrm>
          <a:prstGeom prst="rect">
            <a:avLst/>
          </a:prstGeom>
        </p:spPr>
      </p:pic>
      <p:sp>
        <p:nvSpPr>
          <p:cNvPr id="4" name="Footer Placeholder 3"/>
          <p:cNvSpPr>
            <a:spLocks noGrp="1"/>
          </p:cNvSpPr>
          <p:nvPr>
            <p:ph type="ftr" sz="quarter" idx="11"/>
          </p:nvPr>
        </p:nvSpPr>
        <p:spPr/>
        <p:txBody>
          <a:bodyPr/>
          <a:lstStyle/>
          <a:p>
            <a:r>
              <a:rPr lang="en-US" dirty="0" smtClean="0"/>
              <a:t>Laura Terrill</a:t>
            </a:r>
            <a:endParaRPr lang="en-US" dirty="0"/>
          </a:p>
        </p:txBody>
      </p:sp>
    </p:spTree>
    <p:extLst>
      <p:ext uri="{BB962C8B-B14F-4D97-AF65-F5344CB8AC3E}">
        <p14:creationId xmlns:p14="http://schemas.microsoft.com/office/powerpoint/2010/main" val="1141779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Courtmetrage 38</a:t>
            </a:r>
          </a:p>
        </p:txBody>
      </p:sp>
      <p:sp>
        <p:nvSpPr>
          <p:cNvPr id="3" name="Footer Placeholder 2"/>
          <p:cNvSpPr>
            <a:spLocks noGrp="1"/>
          </p:cNvSpPr>
          <p:nvPr>
            <p:ph type="ftr" sz="quarter" idx="11"/>
          </p:nvPr>
        </p:nvSpPr>
        <p:spPr/>
        <p:txBody>
          <a:bodyPr/>
          <a:lstStyle/>
          <a:p>
            <a:r>
              <a:rPr lang="en-US"/>
              <a:t>Laura Terrill</a:t>
            </a:r>
          </a:p>
        </p:txBody>
      </p:sp>
      <p:sp>
        <p:nvSpPr>
          <p:cNvPr id="7" name="TextBox 6"/>
          <p:cNvSpPr txBox="1"/>
          <p:nvPr/>
        </p:nvSpPr>
        <p:spPr>
          <a:xfrm>
            <a:off x="3767052" y="6127233"/>
            <a:ext cx="4909357" cy="369332"/>
          </a:xfrm>
          <a:prstGeom prst="rect">
            <a:avLst/>
          </a:prstGeom>
          <a:noFill/>
        </p:spPr>
        <p:txBody>
          <a:bodyPr wrap="none" rtlCol="0">
            <a:spAutoFit/>
          </a:bodyPr>
          <a:lstStyle/>
          <a:p>
            <a:r>
              <a:rPr lang="en-US"/>
              <a:t>https://www.youtube.com/watch?v=d7aQInsH6cc</a:t>
            </a: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06948" y="1452138"/>
            <a:ext cx="5730104" cy="4351338"/>
          </a:xfrm>
        </p:spPr>
      </p:pic>
    </p:spTree>
    <p:extLst>
      <p:ext uri="{BB962C8B-B14F-4D97-AF65-F5344CB8AC3E}">
        <p14:creationId xmlns:p14="http://schemas.microsoft.com/office/powerpoint/2010/main" val="206070390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Made in Bangladesh	</a:t>
            </a:r>
          </a:p>
        </p:txBody>
      </p:sp>
      <p:sp>
        <p:nvSpPr>
          <p:cNvPr id="3" name="Content Placeholder 2"/>
          <p:cNvSpPr>
            <a:spLocks noGrp="1"/>
          </p:cNvSpPr>
          <p:nvPr>
            <p:ph sz="quarter" idx="1"/>
          </p:nvPr>
        </p:nvSpPr>
        <p:spPr/>
        <p:txBody>
          <a:bodyPr>
            <a:normAutofit fontScale="92500" lnSpcReduction="20000"/>
          </a:bodyPr>
          <a:lstStyle/>
          <a:p>
            <a:pPr marL="514350" indent="-514350">
              <a:buFont typeface="+mj-lt"/>
              <a:buAutoNum type="arabicPeriod"/>
            </a:pPr>
            <a:r>
              <a:rPr lang="en-US" sz="2600"/>
              <a:t>Use  sentences in target language. </a:t>
            </a:r>
          </a:p>
          <a:p>
            <a:pPr marL="514350" indent="-514350">
              <a:buFont typeface="+mj-lt"/>
              <a:buAutoNum type="arabicPeriod"/>
            </a:pPr>
            <a:r>
              <a:rPr lang="en-US" sz="2600"/>
              <a:t>Use cognates and circumlocution as much as possible at this point. </a:t>
            </a:r>
          </a:p>
          <a:p>
            <a:pPr marL="514350" indent="-514350">
              <a:buFont typeface="+mj-lt"/>
              <a:buAutoNum type="arabicPeriod"/>
            </a:pPr>
            <a:r>
              <a:rPr lang="en-US" sz="2600"/>
              <a:t>For specific words like "sewing" connect them to the cognate or definition you use in the either/or activity.</a:t>
            </a:r>
            <a:r>
              <a:rPr lang="en-US" sz="2824"/>
              <a:t> </a:t>
            </a:r>
          </a:p>
          <a:p>
            <a:pPr marL="514350" indent="-514350">
              <a:buFont typeface="+mj-lt"/>
              <a:buAutoNum type="arabicPeriod"/>
            </a:pPr>
            <a:r>
              <a:rPr lang="en-US"/>
              <a:t>Show the video in chunks. Have students retell the story in their own words. </a:t>
            </a:r>
          </a:p>
          <a:p>
            <a:pPr marL="0" indent="0">
              <a:buNone/>
            </a:pPr>
            <a:r>
              <a:rPr lang="en-US" sz="2800" i="1">
                <a:solidFill>
                  <a:schemeClr val="accent6"/>
                </a:solidFill>
              </a:rPr>
              <a:t>Sample sentences:</a:t>
            </a:r>
          </a:p>
          <a:p>
            <a:pPr lvl="2"/>
            <a:r>
              <a:rPr lang="en-US" sz="2200"/>
              <a:t>She works in the US or in Banglesh. </a:t>
            </a:r>
          </a:p>
          <a:p>
            <a:pPr lvl="2"/>
            <a:r>
              <a:rPr lang="en-US" sz="2200"/>
              <a:t>She works in a factory or in a school - by making the choice obvious you are able to embed new words in context. </a:t>
            </a:r>
          </a:p>
          <a:p>
            <a:pPr lvl="2"/>
            <a:r>
              <a:rPr lang="en-US" sz="2200"/>
              <a:t>She makes clothes or she makes computers. </a:t>
            </a:r>
          </a:p>
          <a:p>
            <a:pPr lvl="2"/>
            <a:r>
              <a:rPr lang="en-US" sz="2200"/>
              <a:t>She likes her work or hates her work. </a:t>
            </a:r>
          </a:p>
          <a:p>
            <a:pPr lvl="2"/>
            <a:r>
              <a:rPr lang="en-US" sz="2200"/>
              <a:t>The boxes stay in Bangladesh or go to many countries. </a:t>
            </a:r>
          </a:p>
          <a:p>
            <a:pPr>
              <a:buNone/>
            </a:pPr>
            <a:endParaRPr lang="en-US"/>
          </a:p>
        </p:txBody>
      </p:sp>
      <p:sp>
        <p:nvSpPr>
          <p:cNvPr id="5" name="Footer Placeholder 4"/>
          <p:cNvSpPr>
            <a:spLocks noGrp="1"/>
          </p:cNvSpPr>
          <p:nvPr>
            <p:ph type="ftr" sz="quarter" idx="11"/>
          </p:nvPr>
        </p:nvSpPr>
        <p:spPr/>
        <p:txBody>
          <a:bodyPr/>
          <a:lstStyle/>
          <a:p>
            <a:r>
              <a:rPr lang="en-US"/>
              <a:t>Laura Terrill</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0291" y="172389"/>
            <a:ext cx="2007177" cy="1740442"/>
          </a:xfrm>
          <a:prstGeom prst="rect">
            <a:avLst/>
          </a:prstGeom>
        </p:spPr>
      </p:pic>
    </p:spTree>
    <p:extLst>
      <p:ext uri="{BB962C8B-B14F-4D97-AF65-F5344CB8AC3E}">
        <p14:creationId xmlns:p14="http://schemas.microsoft.com/office/powerpoint/2010/main" val="178178978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28762" y="1715905"/>
            <a:ext cx="2926080" cy="2024272"/>
          </a:xfrm>
          <a:prstGeom prst="rect">
            <a:avLst/>
          </a:prstGeom>
        </p:spPr>
      </p:pic>
      <p:sp>
        <p:nvSpPr>
          <p:cNvPr id="2" name="Title 1"/>
          <p:cNvSpPr>
            <a:spLocks noGrp="1"/>
          </p:cNvSpPr>
          <p:nvPr>
            <p:ph type="title"/>
          </p:nvPr>
        </p:nvSpPr>
        <p:spPr>
          <a:xfrm>
            <a:off x="685800" y="238534"/>
            <a:ext cx="7829550" cy="1006474"/>
          </a:xfrm>
          <a:solidFill>
            <a:schemeClr val="accent1"/>
          </a:solidFill>
        </p:spPr>
        <p:txBody>
          <a:bodyPr>
            <a:normAutofit fontScale="90000"/>
          </a:bodyPr>
          <a:lstStyle/>
          <a:p>
            <a:pPr algn="ctr"/>
            <a:r>
              <a:rPr lang="en-US">
                <a:solidFill>
                  <a:schemeClr val="tx1"/>
                </a:solidFill>
              </a:rPr>
              <a:t>What is the story?</a:t>
            </a:r>
            <a:br>
              <a:rPr lang="en-US">
                <a:solidFill>
                  <a:schemeClr val="tx1"/>
                </a:solidFill>
              </a:rPr>
            </a:br>
            <a:r>
              <a:rPr lang="en-US" sz="2700">
                <a:solidFill>
                  <a:schemeClr val="tx1"/>
                </a:solidFill>
              </a:rPr>
              <a:t>https://www.youtube.com/watch?v=d7aQInsH6cc</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5271" y="1754246"/>
            <a:ext cx="2916701" cy="2011680"/>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7082" y="1742840"/>
            <a:ext cx="2940507" cy="2011680"/>
          </a:xfrm>
          <a:prstGeom prst="rect">
            <a:avLst/>
          </a:prstGeom>
        </p:spPr>
      </p:pic>
      <p:grpSp>
        <p:nvGrpSpPr>
          <p:cNvPr id="17" name="Group 16"/>
          <p:cNvGrpSpPr/>
          <p:nvPr/>
        </p:nvGrpSpPr>
        <p:grpSpPr>
          <a:xfrm>
            <a:off x="1905000" y="1868627"/>
            <a:ext cx="5105400" cy="1812323"/>
            <a:chOff x="2018414" y="5446586"/>
            <a:chExt cx="4324350" cy="1668846"/>
          </a:xfrm>
        </p:grpSpPr>
        <p:sp>
          <p:nvSpPr>
            <p:cNvPr id="16" name="Rectangle 15"/>
            <p:cNvSpPr/>
            <p:nvPr/>
          </p:nvSpPr>
          <p:spPr>
            <a:xfrm>
              <a:off x="2018414" y="5446586"/>
              <a:ext cx="4324350" cy="166884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54013" y="5586986"/>
              <a:ext cx="3874513" cy="1390674"/>
            </a:xfrm>
            <a:prstGeom prst="rect">
              <a:avLst/>
            </a:prstGeom>
          </p:spPr>
        </p:pic>
      </p:grpSp>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0085" y="4038600"/>
            <a:ext cx="2926080" cy="2006600"/>
          </a:xfrm>
          <a:prstGeom prst="rect">
            <a:avLst/>
          </a:prstGeom>
        </p:spPr>
      </p:pic>
      <p:pic>
        <p:nvPicPr>
          <p:cNvPr id="14" name="Picture 1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128763" y="4025418"/>
            <a:ext cx="2926080" cy="2028361"/>
          </a:xfrm>
          <a:prstGeom prst="rect">
            <a:avLst/>
          </a:prstGeom>
        </p:spPr>
      </p:pic>
      <p:pic>
        <p:nvPicPr>
          <p:cNvPr id="15" name="Picture 1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145270" y="4038599"/>
            <a:ext cx="2926080" cy="2019815"/>
          </a:xfrm>
          <a:prstGeom prst="rect">
            <a:avLst/>
          </a:prstGeom>
        </p:spPr>
      </p:pic>
      <p:grpSp>
        <p:nvGrpSpPr>
          <p:cNvPr id="20" name="Group 19"/>
          <p:cNvGrpSpPr/>
          <p:nvPr/>
        </p:nvGrpSpPr>
        <p:grpSpPr>
          <a:xfrm>
            <a:off x="2328010" y="3906991"/>
            <a:ext cx="4259379" cy="2552953"/>
            <a:chOff x="623517" y="6172200"/>
            <a:chExt cx="4259379" cy="2552953"/>
          </a:xfrm>
        </p:grpSpPr>
        <p:sp>
          <p:nvSpPr>
            <p:cNvPr id="19" name="Rectangle 18"/>
            <p:cNvSpPr/>
            <p:nvPr/>
          </p:nvSpPr>
          <p:spPr>
            <a:xfrm>
              <a:off x="623517" y="6172200"/>
              <a:ext cx="4259379" cy="2552953"/>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1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61881" y="6308449"/>
              <a:ext cx="3971469" cy="2212049"/>
            </a:xfrm>
            <a:prstGeom prst="rect">
              <a:avLst/>
            </a:prstGeom>
          </p:spPr>
        </p:pic>
      </p:grpSp>
      <p:sp>
        <p:nvSpPr>
          <p:cNvPr id="7" name="Footer Placeholder 6"/>
          <p:cNvSpPr>
            <a:spLocks noGrp="1"/>
          </p:cNvSpPr>
          <p:nvPr>
            <p:ph type="ftr" sz="quarter" idx="11"/>
          </p:nvPr>
        </p:nvSpPr>
        <p:spPr/>
        <p:txBody>
          <a:bodyPr/>
          <a:lstStyle/>
          <a:p>
            <a:r>
              <a:rPr lang="en-US" dirty="0" smtClean="0"/>
              <a:t>Laura Terrill</a:t>
            </a:r>
            <a:endParaRPr lang="en-US" dirty="0"/>
          </a:p>
        </p:txBody>
      </p:sp>
    </p:spTree>
    <p:extLst>
      <p:ext uri="{BB962C8B-B14F-4D97-AF65-F5344CB8AC3E}">
        <p14:creationId xmlns:p14="http://schemas.microsoft.com/office/powerpoint/2010/main" val="656067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Unknown.jpeg"/>
          <p:cNvPicPr>
            <a:picLocks noChangeAspect="1"/>
          </p:cNvPicPr>
          <p:nvPr/>
        </p:nvPicPr>
        <p:blipFill>
          <a:blip r:embed="rId2"/>
          <a:stretch>
            <a:fillRect/>
          </a:stretch>
        </p:blipFill>
        <p:spPr>
          <a:xfrm>
            <a:off x="741700" y="1644657"/>
            <a:ext cx="3434247" cy="4288536"/>
          </a:xfrm>
          <a:prstGeom prst="rect">
            <a:avLst/>
          </a:prstGeom>
        </p:spPr>
      </p:pic>
      <p:sp>
        <p:nvSpPr>
          <p:cNvPr id="3" name="TextBox 2"/>
          <p:cNvSpPr txBox="1"/>
          <p:nvPr/>
        </p:nvSpPr>
        <p:spPr>
          <a:xfrm>
            <a:off x="4828364" y="2129566"/>
            <a:ext cx="3810136" cy="3046988"/>
          </a:xfrm>
          <a:prstGeom prst="rect">
            <a:avLst/>
          </a:prstGeom>
          <a:noFill/>
        </p:spPr>
        <p:txBody>
          <a:bodyPr wrap="square" rtlCol="0">
            <a:spAutoFit/>
          </a:bodyPr>
          <a:lstStyle/>
          <a:p>
            <a:r>
              <a:rPr lang="en-US" sz="2400"/>
              <a:t>Have students create a personal statement with image. Then, use in class next day for inner/outer circle activity as students ask and answer questions to guess what their partner said. </a:t>
            </a:r>
          </a:p>
        </p:txBody>
      </p:sp>
      <p:sp>
        <p:nvSpPr>
          <p:cNvPr id="4" name="Footer Placeholder 3"/>
          <p:cNvSpPr>
            <a:spLocks noGrp="1"/>
          </p:cNvSpPr>
          <p:nvPr>
            <p:ph type="ftr" sz="quarter" idx="11"/>
          </p:nvPr>
        </p:nvSpPr>
        <p:spPr/>
        <p:txBody>
          <a:bodyPr/>
          <a:lstStyle/>
          <a:p>
            <a:r>
              <a:rPr lang="en-US"/>
              <a:t>Laura Terrill</a:t>
            </a:r>
          </a:p>
        </p:txBody>
      </p:sp>
      <p:sp>
        <p:nvSpPr>
          <p:cNvPr id="6" name="Title 1"/>
          <p:cNvSpPr txBox="1">
            <a:spLocks/>
          </p:cNvSpPr>
          <p:nvPr/>
        </p:nvSpPr>
        <p:spPr>
          <a:xfrm>
            <a:off x="584783" y="434399"/>
            <a:ext cx="7886700" cy="1325563"/>
          </a:xfrm>
          <a:prstGeom prst="rect">
            <a:avLst/>
          </a:prstGeom>
        </p:spPr>
        <p:txBody>
          <a:bodyP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r>
              <a:rPr lang="en-US"/>
              <a:t>Extend to other modes</a:t>
            </a:r>
          </a:p>
        </p:txBody>
      </p:sp>
      <p:sp>
        <p:nvSpPr>
          <p:cNvPr id="7" name="Text Placeholder 16"/>
          <p:cNvSpPr txBox="1">
            <a:spLocks/>
          </p:cNvSpPr>
          <p:nvPr/>
        </p:nvSpPr>
        <p:spPr>
          <a:xfrm>
            <a:off x="4528133" y="1324775"/>
            <a:ext cx="3886200" cy="6397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solidFill>
                  <a:schemeClr val="lt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lt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solidFill>
                  <a:schemeClr val="lt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lt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lt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lt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lt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lt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lt1"/>
                </a:solidFill>
                <a:latin typeface="+mn-lt"/>
                <a:ea typeface="+mn-ea"/>
                <a:cs typeface="+mn-cs"/>
              </a:defRPr>
            </a:lvl9pPr>
          </a:lstStyle>
          <a:p>
            <a:pPr algn="ctr">
              <a:buFont typeface="Arial" panose="020B0604020202020204" pitchFamily="34" charset="0"/>
              <a:buNone/>
            </a:pPr>
            <a:r>
              <a:rPr lang="en-US" sz="2800"/>
              <a:t>Interpersonal</a:t>
            </a:r>
            <a:r>
              <a:rPr lang="en-US"/>
              <a:t>	</a:t>
            </a:r>
          </a:p>
        </p:txBody>
      </p:sp>
    </p:spTree>
    <p:extLst>
      <p:ext uri="{BB962C8B-B14F-4D97-AF65-F5344CB8AC3E}">
        <p14:creationId xmlns:p14="http://schemas.microsoft.com/office/powerpoint/2010/main" val="202885869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6372" y="198437"/>
            <a:ext cx="7886700" cy="1325563"/>
          </a:xfrm>
        </p:spPr>
        <p:txBody>
          <a:bodyPr>
            <a:normAutofit/>
          </a:bodyPr>
          <a:lstStyle/>
          <a:p>
            <a:r>
              <a:rPr lang="en-US" sz="4000"/>
              <a:t>First slide of cartoon…..</a:t>
            </a:r>
          </a:p>
        </p:txBody>
      </p:sp>
      <p:pic>
        <p:nvPicPr>
          <p:cNvPr id="3" name="Picture 2" descr="u17trkffmz25jsey_v3_.png"/>
          <p:cNvPicPr>
            <a:picLocks noChangeAspect="1"/>
          </p:cNvPicPr>
          <p:nvPr/>
        </p:nvPicPr>
        <p:blipFill>
          <a:blip r:embed="rId2"/>
          <a:stretch>
            <a:fillRect/>
          </a:stretch>
        </p:blipFill>
        <p:spPr>
          <a:xfrm>
            <a:off x="436372" y="1524000"/>
            <a:ext cx="3024378" cy="5184648"/>
          </a:xfrm>
          <a:prstGeom prst="rect">
            <a:avLst/>
          </a:prstGeom>
        </p:spPr>
      </p:pic>
      <p:sp>
        <p:nvSpPr>
          <p:cNvPr id="4" name="TextBox 3"/>
          <p:cNvSpPr txBox="1"/>
          <p:nvPr/>
        </p:nvSpPr>
        <p:spPr>
          <a:xfrm>
            <a:off x="3597518" y="1686395"/>
            <a:ext cx="5379074" cy="4893647"/>
          </a:xfrm>
          <a:prstGeom prst="rect">
            <a:avLst/>
          </a:prstGeom>
          <a:noFill/>
        </p:spPr>
        <p:txBody>
          <a:bodyPr wrap="square" rtlCol="0">
            <a:spAutoFit/>
          </a:bodyPr>
          <a:lstStyle/>
          <a:p>
            <a:r>
              <a:rPr lang="en-US" sz="2400"/>
              <a:t>Teacher reads aloud, looks thoughtful. Teacher has a few of his/her favorite things and begins looking at labels. Reads labels aloud in target language and locates on world map. </a:t>
            </a:r>
          </a:p>
          <a:p>
            <a:endParaRPr lang="en-US" sz="2400"/>
          </a:p>
          <a:p>
            <a:r>
              <a:rPr lang="en-US" sz="2400"/>
              <a:t>Students do the same for one item that they have with them. </a:t>
            </a:r>
          </a:p>
          <a:p>
            <a:endParaRPr lang="en-US" sz="2400"/>
          </a:p>
          <a:p>
            <a:r>
              <a:rPr lang="en-US" sz="2400"/>
              <a:t>Introduce question “Where is your (item)  from….? and introduce answer pattern. Students circulate asking and answering question for different items. </a:t>
            </a:r>
          </a:p>
        </p:txBody>
      </p:sp>
      <p:sp>
        <p:nvSpPr>
          <p:cNvPr id="5" name="Footer Placeholder 4"/>
          <p:cNvSpPr>
            <a:spLocks noGrp="1"/>
          </p:cNvSpPr>
          <p:nvPr>
            <p:ph type="ftr" sz="quarter" idx="11"/>
          </p:nvPr>
        </p:nvSpPr>
        <p:spPr/>
        <p:txBody>
          <a:bodyPr/>
          <a:lstStyle/>
          <a:p>
            <a:r>
              <a:rPr lang="en-US"/>
              <a:t>Laura Terrill</a:t>
            </a:r>
          </a:p>
        </p:txBody>
      </p:sp>
      <p:sp>
        <p:nvSpPr>
          <p:cNvPr id="6" name="Text Placeholder 18"/>
          <p:cNvSpPr txBox="1">
            <a:spLocks/>
          </p:cNvSpPr>
          <p:nvPr/>
        </p:nvSpPr>
        <p:spPr>
          <a:xfrm>
            <a:off x="5541826" y="498768"/>
            <a:ext cx="3379356" cy="7204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solidFill>
                  <a:schemeClr val="lt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lt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solidFill>
                  <a:schemeClr val="lt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lt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lt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lt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lt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lt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lt1"/>
                </a:solidFill>
                <a:latin typeface="+mn-lt"/>
                <a:ea typeface="+mn-ea"/>
                <a:cs typeface="+mn-cs"/>
              </a:defRPr>
            </a:lvl9pPr>
          </a:lstStyle>
          <a:p>
            <a:pPr algn="ctr">
              <a:buFont typeface="Arial" panose="020B0604020202020204" pitchFamily="34" charset="0"/>
              <a:buNone/>
            </a:pPr>
            <a:r>
              <a:rPr lang="en-US" sz="2800"/>
              <a:t>Presentational</a:t>
            </a:r>
          </a:p>
        </p:txBody>
      </p:sp>
    </p:spTree>
    <p:extLst>
      <p:ext uri="{BB962C8B-B14F-4D97-AF65-F5344CB8AC3E}">
        <p14:creationId xmlns:p14="http://schemas.microsoft.com/office/powerpoint/2010/main" val="128268937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300" y="274637"/>
            <a:ext cx="7886700" cy="1325563"/>
          </a:xfrm>
        </p:spPr>
        <p:txBody>
          <a:bodyPr>
            <a:normAutofit/>
          </a:bodyPr>
          <a:lstStyle/>
          <a:p>
            <a:r>
              <a:rPr lang="en-US" sz="3600"/>
              <a:t>A few of my favorite things….</a:t>
            </a:r>
          </a:p>
        </p:txBody>
      </p:sp>
      <p:sp>
        <p:nvSpPr>
          <p:cNvPr id="3" name="Footer Placeholder 2"/>
          <p:cNvSpPr>
            <a:spLocks noGrp="1"/>
          </p:cNvSpPr>
          <p:nvPr>
            <p:ph type="ftr" sz="quarter" idx="11"/>
          </p:nvPr>
        </p:nvSpPr>
        <p:spPr/>
        <p:txBody>
          <a:bodyPr/>
          <a:lstStyle/>
          <a:p>
            <a:r>
              <a:rPr lang="en-US"/>
              <a:t>Laura Terrill</a:t>
            </a:r>
          </a:p>
        </p:txBody>
      </p:sp>
      <p:sp>
        <p:nvSpPr>
          <p:cNvPr id="4" name="Content Placeholder 3"/>
          <p:cNvSpPr>
            <a:spLocks noGrp="1"/>
          </p:cNvSpPr>
          <p:nvPr>
            <p:ph sz="quarter" idx="1"/>
          </p:nvPr>
        </p:nvSpPr>
        <p:spPr>
          <a:xfrm>
            <a:off x="241300" y="1600200"/>
            <a:ext cx="8724900" cy="1955800"/>
          </a:xfrm>
        </p:spPr>
        <p:txBody>
          <a:bodyPr>
            <a:normAutofit/>
          </a:bodyPr>
          <a:lstStyle/>
          <a:p>
            <a:pPr marL="0" indent="0">
              <a:buNone/>
            </a:pPr>
            <a:r>
              <a:rPr lang="en-US"/>
              <a:t>Select 10 of your favorite items. Identify where they were made on a world map. Research one of your items and tell its story. Show where it comes from and include the material and physical costs of the item. Explain how the item promotes or does not promote responsible consumerism. Explain why this item is important to you. </a:t>
            </a:r>
          </a:p>
        </p:txBody>
      </p:sp>
      <p:pic>
        <p:nvPicPr>
          <p:cNvPr id="5" name="Picture 4" descr="images-2.jpeg"/>
          <p:cNvPicPr>
            <a:picLocks noChangeAspect="1"/>
          </p:cNvPicPr>
          <p:nvPr/>
        </p:nvPicPr>
        <p:blipFill>
          <a:blip r:embed="rId2"/>
          <a:stretch>
            <a:fillRect/>
          </a:stretch>
        </p:blipFill>
        <p:spPr>
          <a:xfrm>
            <a:off x="612648" y="3678618"/>
            <a:ext cx="5504688" cy="2752344"/>
          </a:xfrm>
          <a:prstGeom prst="rect">
            <a:avLst/>
          </a:prstGeom>
        </p:spPr>
      </p:pic>
      <p:cxnSp>
        <p:nvCxnSpPr>
          <p:cNvPr id="7" name="Straight Arrow Connector 6"/>
          <p:cNvCxnSpPr/>
          <p:nvPr/>
        </p:nvCxnSpPr>
        <p:spPr>
          <a:xfrm rot="10800000" flipV="1">
            <a:off x="3365500" y="3911600"/>
            <a:ext cx="2959100" cy="76200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6540500" y="3678618"/>
            <a:ext cx="2425700" cy="1754327"/>
          </a:xfrm>
          <a:prstGeom prst="rect">
            <a:avLst/>
          </a:prstGeom>
          <a:noFill/>
        </p:spPr>
        <p:txBody>
          <a:bodyPr wrap="square" rtlCol="0">
            <a:spAutoFit/>
          </a:bodyPr>
          <a:lstStyle/>
          <a:p>
            <a:r>
              <a:rPr lang="en-US"/>
              <a:t>J’ai une assiette qui vient de Quimper en Bretagne…..</a:t>
            </a:r>
          </a:p>
          <a:p>
            <a:endParaRPr lang="en-US"/>
          </a:p>
          <a:p>
            <a:r>
              <a:rPr lang="en-US"/>
              <a:t>J’ai un ordinateur qui vient de Chine….</a:t>
            </a:r>
          </a:p>
        </p:txBody>
      </p:sp>
      <p:cxnSp>
        <p:nvCxnSpPr>
          <p:cNvPr id="13" name="Straight Arrow Connector 12"/>
          <p:cNvCxnSpPr/>
          <p:nvPr/>
        </p:nvCxnSpPr>
        <p:spPr>
          <a:xfrm rot="10800000">
            <a:off x="4845050" y="5054602"/>
            <a:ext cx="1695450" cy="1"/>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0" name="Text Placeholder 18"/>
          <p:cNvSpPr txBox="1">
            <a:spLocks/>
          </p:cNvSpPr>
          <p:nvPr/>
        </p:nvSpPr>
        <p:spPr>
          <a:xfrm>
            <a:off x="5957454" y="554183"/>
            <a:ext cx="3008745" cy="67790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solidFill>
                  <a:schemeClr val="lt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solidFill>
                  <a:schemeClr val="lt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solidFill>
                  <a:schemeClr val="lt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lt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lt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lt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lt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lt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lt1"/>
                </a:solidFill>
                <a:latin typeface="+mn-lt"/>
                <a:ea typeface="+mn-ea"/>
                <a:cs typeface="+mn-cs"/>
              </a:defRPr>
            </a:lvl9pPr>
          </a:lstStyle>
          <a:p>
            <a:pPr algn="ctr">
              <a:buFont typeface="Arial" panose="020B0604020202020204" pitchFamily="34" charset="0"/>
              <a:buNone/>
            </a:pPr>
            <a:r>
              <a:rPr lang="en-US" sz="2800"/>
              <a:t>Presentational</a:t>
            </a:r>
          </a:p>
        </p:txBody>
      </p:sp>
    </p:spTree>
    <p:extLst>
      <p:ext uri="{BB962C8B-B14F-4D97-AF65-F5344CB8AC3E}">
        <p14:creationId xmlns:p14="http://schemas.microsoft.com/office/powerpoint/2010/main" val="171952746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8851" y="4552802"/>
            <a:ext cx="2786928" cy="2235348"/>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68366" y="2083692"/>
            <a:ext cx="2320950" cy="4637784"/>
          </a:xfrm>
          <a:prstGeom prst="rect">
            <a:avLst/>
          </a:prstGeom>
        </p:spPr>
      </p:pic>
      <p:sp>
        <p:nvSpPr>
          <p:cNvPr id="12" name="Title 11"/>
          <p:cNvSpPr>
            <a:spLocks noGrp="1"/>
          </p:cNvSpPr>
          <p:nvPr>
            <p:ph type="title"/>
          </p:nvPr>
        </p:nvSpPr>
        <p:spPr>
          <a:xfrm>
            <a:off x="486982" y="141479"/>
            <a:ext cx="7886700" cy="1325563"/>
          </a:xfrm>
        </p:spPr>
        <p:txBody>
          <a:bodyPr>
            <a:normAutofit/>
          </a:bodyPr>
          <a:lstStyle/>
          <a:p>
            <a:r>
              <a:rPr lang="en-US"/>
              <a:t>Vacation Time</a:t>
            </a:r>
            <a:br>
              <a:rPr lang="en-US"/>
            </a:br>
            <a:r>
              <a:rPr lang="en-US" sz="3100"/>
              <a:t>What is an ideal vacation?</a:t>
            </a:r>
          </a:p>
        </p:txBody>
      </p:sp>
      <p:sp>
        <p:nvSpPr>
          <p:cNvPr id="2" name="Footer Placeholder 1"/>
          <p:cNvSpPr>
            <a:spLocks noGrp="1"/>
          </p:cNvSpPr>
          <p:nvPr>
            <p:ph type="ftr" sz="quarter" idx="11"/>
          </p:nvPr>
        </p:nvSpPr>
        <p:spPr/>
        <p:txBody>
          <a:bodyPr/>
          <a:lstStyle/>
          <a:p>
            <a:r>
              <a:rPr lang="en-US" dirty="0"/>
              <a:t>Laura Terrill</a:t>
            </a:r>
          </a:p>
        </p:txBody>
      </p:sp>
      <p:sp>
        <p:nvSpPr>
          <p:cNvPr id="3" name="Slide Number Placeholder 2"/>
          <p:cNvSpPr>
            <a:spLocks noGrp="1"/>
          </p:cNvSpPr>
          <p:nvPr>
            <p:ph type="sldNum" sz="quarter" idx="12"/>
          </p:nvPr>
        </p:nvSpPr>
        <p:spPr/>
        <p:txBody>
          <a:bodyPr/>
          <a:lstStyle/>
          <a:p>
            <a:fld id="{6D22F896-40B5-4ADD-8801-0D06FADFA095}" type="slidenum">
              <a:rPr lang="en-US" dirty="0"/>
              <a:t>16</a:t>
            </a:fld>
            <a:endParaRPr lang="en-US" dirty="0"/>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98584" y="2095006"/>
            <a:ext cx="3683000" cy="2209800"/>
          </a:xfrm>
          <a:prstGeom prst="rect">
            <a:avLst/>
          </a:prstGeom>
        </p:spPr>
      </p:pic>
      <p:pic>
        <p:nvPicPr>
          <p:cNvPr id="11" name="Picture 10"/>
          <p:cNvPicPr>
            <a:picLocks noChangeAspect="1"/>
          </p:cNvPicPr>
          <p:nvPr/>
        </p:nvPicPr>
        <p:blipFill>
          <a:blip r:embed="rId5"/>
          <a:stretch>
            <a:fillRect/>
          </a:stretch>
        </p:blipFill>
        <p:spPr>
          <a:xfrm>
            <a:off x="59589" y="1467042"/>
            <a:ext cx="3393583" cy="3393583"/>
          </a:xfrm>
          <a:prstGeom prst="rect">
            <a:avLst/>
          </a:prstGeom>
        </p:spPr>
      </p:pic>
      <p:pic>
        <p:nvPicPr>
          <p:cNvPr id="7" name="Picture 6"/>
          <p:cNvPicPr>
            <a:picLocks noChangeAspect="1"/>
          </p:cNvPicPr>
          <p:nvPr/>
        </p:nvPicPr>
        <p:blipFill>
          <a:blip r:embed="rId6"/>
          <a:stretch>
            <a:fillRect/>
          </a:stretch>
        </p:blipFill>
        <p:spPr>
          <a:xfrm>
            <a:off x="59589" y="3085474"/>
            <a:ext cx="2200892" cy="3702676"/>
          </a:xfrm>
          <a:prstGeom prst="rect">
            <a:avLst/>
          </a:prstGeom>
        </p:spPr>
      </p:pic>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316173" y="4498955"/>
            <a:ext cx="1564823" cy="2171089"/>
          </a:xfrm>
          <a:prstGeom prst="rect">
            <a:avLst/>
          </a:prstGeom>
        </p:spPr>
      </p:pic>
    </p:spTree>
    <p:extLst>
      <p:ext uri="{BB962C8B-B14F-4D97-AF65-F5344CB8AC3E}">
        <p14:creationId xmlns:p14="http://schemas.microsoft.com/office/powerpoint/2010/main" val="159520389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408870" y="325464"/>
            <a:ext cx="8502655" cy="1079601"/>
          </a:xfrm>
          <a:solidFill>
            <a:schemeClr val="accent1"/>
          </a:solidFill>
        </p:spPr>
        <p:txBody>
          <a:bodyPr>
            <a:normAutofit/>
          </a:bodyPr>
          <a:lstStyle/>
          <a:p>
            <a:r>
              <a:rPr lang="en-US" sz="3600">
                <a:solidFill>
                  <a:schemeClr val="tx1"/>
                </a:solidFill>
                <a:ea typeface="ＭＳ Ｐゴシック" pitchFamily="-84" charset="-128"/>
                <a:cs typeface="ＭＳ Ｐゴシック" pitchFamily="-84" charset="-128"/>
              </a:rPr>
              <a:t>ACTFL Integrated Performance Assessment</a:t>
            </a:r>
          </a:p>
        </p:txBody>
      </p:sp>
      <p:sp>
        <p:nvSpPr>
          <p:cNvPr id="10" name="Footer Placeholder 9"/>
          <p:cNvSpPr>
            <a:spLocks noGrp="1"/>
          </p:cNvSpPr>
          <p:nvPr>
            <p:ph type="ftr" sz="quarter" idx="11"/>
          </p:nvPr>
        </p:nvSpPr>
        <p:spPr/>
        <p:txBody>
          <a:bodyPr/>
          <a:lstStyle/>
          <a:p>
            <a:r>
              <a:rPr lang="en-US"/>
              <a:t>Laura Terrill</a:t>
            </a:r>
          </a:p>
        </p:txBody>
      </p:sp>
      <p:sp>
        <p:nvSpPr>
          <p:cNvPr id="44035" name="Text Box 3"/>
          <p:cNvSpPr txBox="1">
            <a:spLocks noChangeArrowheads="1"/>
          </p:cNvSpPr>
          <p:nvPr/>
        </p:nvSpPr>
        <p:spPr bwMode="auto">
          <a:xfrm>
            <a:off x="1822922" y="1560513"/>
            <a:ext cx="5450531" cy="1938992"/>
          </a:xfrm>
          <a:prstGeom prst="rect">
            <a:avLst/>
          </a:prstGeom>
          <a:noFill/>
          <a:ln w="9525">
            <a:noFill/>
            <a:miter lim="800000"/>
            <a:headEnd/>
            <a:tailEnd/>
          </a:ln>
        </p:spPr>
        <p:txBody>
          <a:bodyPr wrap="none">
            <a:prstTxWarp prst="textNoShape">
              <a:avLst/>
            </a:prstTxWarp>
            <a:spAutoFit/>
          </a:bodyPr>
          <a:lstStyle/>
          <a:p>
            <a:pPr marL="457200" indent="-457200" algn="ctr">
              <a:buFont typeface="Arial" pitchFamily="-84" charset="0"/>
              <a:buNone/>
            </a:pPr>
            <a:r>
              <a:rPr lang="en-US" sz="2000" b="1">
                <a:solidFill>
                  <a:schemeClr val="accent6"/>
                </a:solidFill>
              </a:rPr>
              <a:t>Interpretive</a:t>
            </a:r>
          </a:p>
          <a:p>
            <a:pPr marL="457200" indent="-457200" algn="ctr">
              <a:buFont typeface="Arial" pitchFamily="-84" charset="0"/>
              <a:buNone/>
            </a:pPr>
            <a:r>
              <a:rPr lang="en-US" sz="2000"/>
              <a:t>Students listen to, read and / or view an authentic </a:t>
            </a:r>
          </a:p>
          <a:p>
            <a:pPr marL="457200" indent="-457200" algn="ctr">
              <a:buFont typeface="Arial" pitchFamily="-84" charset="0"/>
              <a:buNone/>
            </a:pPr>
            <a:r>
              <a:rPr lang="en-US" sz="2000"/>
              <a:t>text and answer information as well as </a:t>
            </a:r>
          </a:p>
          <a:p>
            <a:pPr marL="457200" indent="-457200" algn="ctr">
              <a:buFont typeface="Arial" pitchFamily="-84" charset="0"/>
              <a:buNone/>
            </a:pPr>
            <a:r>
              <a:rPr lang="en-US" sz="2000"/>
              <a:t>interpretive questions to assess comprehension.</a:t>
            </a:r>
          </a:p>
          <a:p>
            <a:pPr marL="457200" indent="-457200" algn="ctr">
              <a:buFont typeface="Arial" pitchFamily="-84" charset="0"/>
              <a:buNone/>
            </a:pPr>
            <a:r>
              <a:rPr lang="en-US" sz="2000"/>
              <a:t>The teacher provides students with feedback on </a:t>
            </a:r>
          </a:p>
          <a:p>
            <a:pPr marL="457200" indent="-457200" algn="ctr">
              <a:buFont typeface="Arial" pitchFamily="-84" charset="0"/>
              <a:buNone/>
            </a:pPr>
            <a:r>
              <a:rPr lang="en-US" sz="2000"/>
              <a:t>performance. </a:t>
            </a:r>
          </a:p>
        </p:txBody>
      </p:sp>
      <p:sp>
        <p:nvSpPr>
          <p:cNvPr id="44036" name="AutoShape 4"/>
          <p:cNvSpPr>
            <a:spLocks noChangeArrowheads="1"/>
          </p:cNvSpPr>
          <p:nvPr/>
        </p:nvSpPr>
        <p:spPr bwMode="auto">
          <a:xfrm>
            <a:off x="7924800" y="2438400"/>
            <a:ext cx="733425" cy="1214438"/>
          </a:xfrm>
          <a:prstGeom prst="curvedLeftArrow">
            <a:avLst>
              <a:gd name="adj1" fmla="val 33117"/>
              <a:gd name="adj2" fmla="val 66234"/>
              <a:gd name="adj3" fmla="val 33333"/>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44037" name="Text Box 5"/>
          <p:cNvSpPr txBox="1">
            <a:spLocks noChangeArrowheads="1"/>
          </p:cNvSpPr>
          <p:nvPr/>
        </p:nvSpPr>
        <p:spPr bwMode="auto">
          <a:xfrm>
            <a:off x="4953000" y="3886200"/>
            <a:ext cx="3581400" cy="1938338"/>
          </a:xfrm>
          <a:prstGeom prst="rect">
            <a:avLst/>
          </a:prstGeom>
          <a:noFill/>
          <a:ln w="9525">
            <a:noFill/>
            <a:miter lim="800000"/>
            <a:headEnd/>
            <a:tailEnd/>
          </a:ln>
        </p:spPr>
        <p:txBody>
          <a:bodyPr>
            <a:prstTxWarp prst="textNoShape">
              <a:avLst/>
            </a:prstTxWarp>
            <a:spAutoFit/>
          </a:bodyPr>
          <a:lstStyle/>
          <a:p>
            <a:pPr algn="ctr"/>
            <a:r>
              <a:rPr lang="en-US" sz="2000" b="1">
                <a:solidFill>
                  <a:schemeClr val="accent6"/>
                </a:solidFill>
              </a:rPr>
              <a:t>Interpersonal</a:t>
            </a:r>
          </a:p>
          <a:p>
            <a:pPr algn="ctr"/>
            <a:r>
              <a:rPr lang="en-US" sz="2000"/>
              <a:t>After receiving feedback students engage in communication about a particular topic which relates to the interpretive text. </a:t>
            </a:r>
          </a:p>
        </p:txBody>
      </p:sp>
      <p:sp>
        <p:nvSpPr>
          <p:cNvPr id="44038" name="Text Box 7"/>
          <p:cNvSpPr txBox="1">
            <a:spLocks noChangeArrowheads="1"/>
          </p:cNvSpPr>
          <p:nvPr/>
        </p:nvSpPr>
        <p:spPr bwMode="auto">
          <a:xfrm>
            <a:off x="228600" y="3810000"/>
            <a:ext cx="4343400" cy="2246769"/>
          </a:xfrm>
          <a:prstGeom prst="rect">
            <a:avLst/>
          </a:prstGeom>
          <a:noFill/>
          <a:ln w="9525">
            <a:noFill/>
            <a:miter lim="800000"/>
            <a:headEnd/>
            <a:tailEnd/>
          </a:ln>
        </p:spPr>
        <p:txBody>
          <a:bodyPr>
            <a:prstTxWarp prst="textNoShape">
              <a:avLst/>
            </a:prstTxWarp>
            <a:spAutoFit/>
          </a:bodyPr>
          <a:lstStyle/>
          <a:p>
            <a:pPr algn="ctr"/>
            <a:r>
              <a:rPr lang="en-US" sz="2000" b="1">
                <a:solidFill>
                  <a:schemeClr val="accent6"/>
                </a:solidFill>
              </a:rPr>
              <a:t>Presentational</a:t>
            </a:r>
          </a:p>
          <a:p>
            <a:pPr algn="ctr"/>
            <a:r>
              <a:rPr lang="en-US" sz="2000"/>
              <a:t>Students engage in the presentational mode by sharing their research/ideas/opinions. Samples presentational formats: speeches, drama, skits, radio broadcasts, posters, brochures, essays, websites, etc. </a:t>
            </a:r>
          </a:p>
        </p:txBody>
      </p:sp>
      <p:sp>
        <p:nvSpPr>
          <p:cNvPr id="11" name="Curved Right Arrow 10"/>
          <p:cNvSpPr/>
          <p:nvPr/>
        </p:nvSpPr>
        <p:spPr>
          <a:xfrm rot="16200000">
            <a:off x="4480388" y="5501812"/>
            <a:ext cx="776059" cy="1507236"/>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
        <p:nvSpPr>
          <p:cNvPr id="14" name="Curved Right Arrow 13"/>
          <p:cNvSpPr/>
          <p:nvPr/>
        </p:nvSpPr>
        <p:spPr>
          <a:xfrm>
            <a:off x="609600" y="2438400"/>
            <a:ext cx="731520" cy="1216152"/>
          </a:xfrm>
          <a:prstGeom prst="curvedRightArrow">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schemeClr val="tx1"/>
              </a:solidFill>
            </a:endParaRPr>
          </a:p>
        </p:txBody>
      </p:sp>
    </p:spTree>
    <p:extLst>
      <p:ext uri="{BB962C8B-B14F-4D97-AF65-F5344CB8AC3E}">
        <p14:creationId xmlns:p14="http://schemas.microsoft.com/office/powerpoint/2010/main" val="190174831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Laura Terrill</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0602" y="1034603"/>
            <a:ext cx="8140700" cy="3810000"/>
          </a:xfrm>
          <a:prstGeom prst="rect">
            <a:avLst/>
          </a:prstGeom>
        </p:spPr>
      </p:pic>
    </p:spTree>
    <p:extLst>
      <p:ext uri="{BB962C8B-B14F-4D97-AF65-F5344CB8AC3E}">
        <p14:creationId xmlns:p14="http://schemas.microsoft.com/office/powerpoint/2010/main" val="12715741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28650" y="249216"/>
            <a:ext cx="7886700" cy="1090187"/>
          </a:xfrm>
          <a:solidFill>
            <a:schemeClr val="accent1"/>
          </a:solidFill>
        </p:spPr>
        <p:txBody>
          <a:bodyPr/>
          <a:lstStyle/>
          <a:p>
            <a:r>
              <a:rPr lang="es-ES_tradnl" b="1">
                <a:solidFill>
                  <a:schemeClr val="tx1"/>
                </a:solidFill>
              </a:rPr>
              <a:t>Conociendo Costa Rica</a:t>
            </a:r>
            <a:endParaRPr lang="en-US">
              <a:solidFill>
                <a:schemeClr val="tx1"/>
              </a:solidFill>
            </a:endParaRPr>
          </a:p>
        </p:txBody>
      </p:sp>
      <p:sp>
        <p:nvSpPr>
          <p:cNvPr id="5" name="Content Placeholder 4"/>
          <p:cNvSpPr>
            <a:spLocks noGrp="1"/>
          </p:cNvSpPr>
          <p:nvPr>
            <p:ph idx="1"/>
          </p:nvPr>
        </p:nvSpPr>
        <p:spPr>
          <a:xfrm>
            <a:off x="373487" y="1481070"/>
            <a:ext cx="8538693" cy="4875281"/>
          </a:xfrm>
        </p:spPr>
        <p:txBody>
          <a:bodyPr>
            <a:normAutofit fontScale="92500" lnSpcReduction="10000"/>
          </a:bodyPr>
          <a:lstStyle/>
          <a:p>
            <a:pPr marL="0" indent="0">
              <a:buNone/>
            </a:pPr>
            <a:r>
              <a:rPr lang="es-ES_tradnl"/>
              <a:t>Costa Rica se extiende majestuosamente desde el océano Pacífico hasta el Mar Caribe y su distancia es solo 200 millas. Su porción de tierra ocupa solamente 20 mil millas cuadradas.</a:t>
            </a:r>
            <a:endParaRPr lang="en-US"/>
          </a:p>
          <a:p>
            <a:pPr marL="0" indent="0">
              <a:buNone/>
            </a:pPr>
            <a:r>
              <a:rPr lang="es-ES_tradnl"/>
              <a:t>Si se hace un recorrido por las provincias de Costa Rica, es fácil darse cuenta de que en ningún otro lugar se pueden encontrar campos con tantas variaciones de paisaje y clima como aquí.</a:t>
            </a:r>
            <a:endParaRPr lang="en-US"/>
          </a:p>
          <a:p>
            <a:pPr marL="0" indent="0">
              <a:buNone/>
            </a:pPr>
            <a:r>
              <a:rPr lang="es-ES_tradnl"/>
              <a:t>Costa Rica es uno de los destinos turísticos más preciados del planeta. Este pequeño pedazo de tierra reúne todos los componentes necesarios para satisfacer el gusto de miles de viajeros que la visitan cada año.</a:t>
            </a:r>
            <a:endParaRPr lang="en-US"/>
          </a:p>
          <a:p>
            <a:pPr marL="0" indent="0">
              <a:buNone/>
            </a:pPr>
            <a:r>
              <a:rPr lang="es-ES_tradnl"/>
              <a:t>La división territorial de Costa Rica incluye 7 provincias a conocer; San José, Alajuela, Cartago, Heredia, Guanacaste, Puntarenas y Limón.  Juntas ofrecen un atractivo destino turístico de posibilidades casi ilimitadas, y que incluyen extensos bosques lluviosos, volcanes, ríos que se pasean por las montañas, playas y muchos recursos naturales resguardados por una importante organización de parques nacionales y reservas forestales.</a:t>
            </a:r>
            <a:endParaRPr lang="en-US"/>
          </a:p>
          <a:p>
            <a:pPr marL="0" indent="0">
              <a:buNone/>
            </a:pPr>
            <a:endParaRPr lang="en-US"/>
          </a:p>
        </p:txBody>
      </p:sp>
      <p:sp>
        <p:nvSpPr>
          <p:cNvPr id="2" name="Footer Placeholder 1"/>
          <p:cNvSpPr>
            <a:spLocks noGrp="1"/>
          </p:cNvSpPr>
          <p:nvPr>
            <p:ph type="ftr" sz="quarter" idx="11"/>
          </p:nvPr>
        </p:nvSpPr>
        <p:spPr/>
        <p:txBody>
          <a:bodyPr/>
          <a:lstStyle/>
          <a:p>
            <a:r>
              <a:rPr lang="en-US" dirty="0" smtClean="0"/>
              <a:t>Laura Terrill</a:t>
            </a:r>
            <a:endParaRPr lang="en-US" dirty="0"/>
          </a:p>
        </p:txBody>
      </p:sp>
    </p:spTree>
    <p:extLst>
      <p:ext uri="{BB962C8B-B14F-4D97-AF65-F5344CB8AC3E}">
        <p14:creationId xmlns:p14="http://schemas.microsoft.com/office/powerpoint/2010/main" val="24718110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0062" y="472685"/>
            <a:ext cx="7971825" cy="848286"/>
          </a:xfrm>
          <a:solidFill>
            <a:schemeClr val="accent1"/>
          </a:solidFill>
        </p:spPr>
        <p:txBody>
          <a:bodyPr>
            <a:normAutofit/>
          </a:bodyPr>
          <a:lstStyle/>
          <a:p>
            <a:r>
              <a:rPr lang="en-US" sz="3600">
                <a:solidFill>
                  <a:schemeClr val="tx1"/>
                </a:solidFill>
                <a:latin typeface="Corbel" charset="0"/>
                <a:ea typeface="Corbel" charset="0"/>
                <a:cs typeface="Corbel" charset="0"/>
              </a:rPr>
              <a:t>Explain the </a:t>
            </a:r>
            <a:r>
              <a:rPr lang="en-US" sz="3600" smtClean="0">
                <a:solidFill>
                  <a:schemeClr val="tx1"/>
                </a:solidFill>
                <a:latin typeface="Corbel" charset="0"/>
                <a:ea typeface="Corbel" charset="0"/>
                <a:cs typeface="Corbel" charset="0"/>
              </a:rPr>
              <a:t>images found in the article….</a:t>
            </a:r>
            <a:endParaRPr lang="en-US" sz="3600">
              <a:solidFill>
                <a:schemeClr val="tx1"/>
              </a:solidFill>
              <a:latin typeface="Corbel" charset="0"/>
              <a:ea typeface="Corbel" charset="0"/>
              <a:cs typeface="Corbel" charset="0"/>
            </a:endParaRPr>
          </a:p>
        </p:txBody>
      </p:sp>
      <p:sp>
        <p:nvSpPr>
          <p:cNvPr id="3" name="Footer Placeholder 2"/>
          <p:cNvSpPr>
            <a:spLocks noGrp="1"/>
          </p:cNvSpPr>
          <p:nvPr>
            <p:ph type="ftr" sz="quarter" idx="11"/>
          </p:nvPr>
        </p:nvSpPr>
        <p:spPr/>
        <p:txBody>
          <a:bodyPr/>
          <a:lstStyle/>
          <a:p>
            <a:r>
              <a:rPr lang="en-US"/>
              <a:t>Laura Terrill</a:t>
            </a:r>
          </a:p>
        </p:txBody>
      </p:sp>
      <p:pic>
        <p:nvPicPr>
          <p:cNvPr id="6" name="Picture 5" descr="Dakar_plage_vue_du_ciel-Jessykoffi-CC-BY-SA-3.jpg"/>
          <p:cNvPicPr>
            <a:picLocks noChangeAspect="1"/>
          </p:cNvPicPr>
          <p:nvPr/>
        </p:nvPicPr>
        <p:blipFill>
          <a:blip r:embed="rId2"/>
          <a:stretch>
            <a:fillRect/>
          </a:stretch>
        </p:blipFill>
        <p:spPr>
          <a:xfrm>
            <a:off x="580062" y="1643410"/>
            <a:ext cx="2804160" cy="2103120"/>
          </a:xfrm>
          <a:prstGeom prst="rect">
            <a:avLst/>
          </a:prstGeom>
        </p:spPr>
      </p:pic>
      <p:pic>
        <p:nvPicPr>
          <p:cNvPr id="7" name="Picture 6" descr="abass-UNE.jpg"/>
          <p:cNvPicPr>
            <a:picLocks noChangeAspect="1"/>
          </p:cNvPicPr>
          <p:nvPr/>
        </p:nvPicPr>
        <p:blipFill>
          <a:blip r:embed="rId3"/>
          <a:stretch>
            <a:fillRect/>
          </a:stretch>
        </p:blipFill>
        <p:spPr>
          <a:xfrm>
            <a:off x="2981833" y="4363153"/>
            <a:ext cx="2639334" cy="1828800"/>
          </a:xfrm>
          <a:prstGeom prst="rect">
            <a:avLst/>
          </a:prstGeom>
        </p:spPr>
      </p:pic>
      <p:pic>
        <p:nvPicPr>
          <p:cNvPr id="8" name="Picture 7" descr="Screen Shot 2015-08-07 at 2.09.50 PM.png"/>
          <p:cNvPicPr>
            <a:picLocks noChangeAspect="1"/>
          </p:cNvPicPr>
          <p:nvPr/>
        </p:nvPicPr>
        <p:blipFill>
          <a:blip r:embed="rId4"/>
          <a:stretch>
            <a:fillRect/>
          </a:stretch>
        </p:blipFill>
        <p:spPr>
          <a:xfrm>
            <a:off x="3522722" y="1608138"/>
            <a:ext cx="2402663" cy="2286000"/>
          </a:xfrm>
          <a:prstGeom prst="rect">
            <a:avLst/>
          </a:prstGeom>
        </p:spPr>
      </p:pic>
      <p:pic>
        <p:nvPicPr>
          <p:cNvPr id="9" name="Picture 8" descr="Screen Shot 2015-08-07 at 2.11.10 PM.png"/>
          <p:cNvPicPr>
            <a:picLocks noChangeAspect="1"/>
          </p:cNvPicPr>
          <p:nvPr/>
        </p:nvPicPr>
        <p:blipFill>
          <a:blip r:embed="rId5"/>
          <a:stretch>
            <a:fillRect/>
          </a:stretch>
        </p:blipFill>
        <p:spPr>
          <a:xfrm>
            <a:off x="6202385" y="1608138"/>
            <a:ext cx="2563663" cy="2286000"/>
          </a:xfrm>
          <a:prstGeom prst="rect">
            <a:avLst/>
          </a:prstGeom>
        </p:spPr>
      </p:pic>
      <p:pic>
        <p:nvPicPr>
          <p:cNvPr id="10" name="Picture 9" descr="Screen Shot 2015-08-07 at 2.13.19 PM.png"/>
          <p:cNvPicPr>
            <a:picLocks noChangeAspect="1"/>
          </p:cNvPicPr>
          <p:nvPr/>
        </p:nvPicPr>
        <p:blipFill>
          <a:blip r:embed="rId6"/>
          <a:stretch>
            <a:fillRect/>
          </a:stretch>
        </p:blipFill>
        <p:spPr>
          <a:xfrm>
            <a:off x="728663" y="3893581"/>
            <a:ext cx="2220521" cy="2505456"/>
          </a:xfrm>
          <a:prstGeom prst="rect">
            <a:avLst/>
          </a:prstGeom>
        </p:spPr>
      </p:pic>
      <p:pic>
        <p:nvPicPr>
          <p:cNvPr id="11" name="Picture 10" descr="Unknown.jpeg"/>
          <p:cNvPicPr>
            <a:picLocks noChangeAspect="1"/>
          </p:cNvPicPr>
          <p:nvPr/>
        </p:nvPicPr>
        <p:blipFill>
          <a:blip r:embed="rId7"/>
          <a:stretch>
            <a:fillRect/>
          </a:stretch>
        </p:blipFill>
        <p:spPr>
          <a:xfrm>
            <a:off x="5510598" y="4049537"/>
            <a:ext cx="3467100" cy="2349500"/>
          </a:xfrm>
          <a:prstGeom prst="rect">
            <a:avLst/>
          </a:prstGeom>
        </p:spPr>
      </p:pic>
    </p:spTree>
    <p:extLst>
      <p:ext uri="{BB962C8B-B14F-4D97-AF65-F5344CB8AC3E}">
        <p14:creationId xmlns:p14="http://schemas.microsoft.com/office/powerpoint/2010/main" val="167508494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350" y="298221"/>
            <a:ext cx="7835861" cy="894960"/>
          </a:xfrm>
          <a:solidFill>
            <a:schemeClr val="accent1"/>
          </a:solidFill>
        </p:spPr>
        <p:txBody>
          <a:bodyPr/>
          <a:lstStyle/>
          <a:p>
            <a:r>
              <a:rPr lang="en-US">
                <a:solidFill>
                  <a:schemeClr val="tx1"/>
                </a:solidFill>
              </a:rPr>
              <a:t>Vacation Time — Why travel?</a:t>
            </a:r>
            <a:endParaRPr lang="en-US" sz="2800">
              <a:solidFill>
                <a:schemeClr val="tx1"/>
              </a:solidFill>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82229" y="1702962"/>
            <a:ext cx="7388513" cy="4351338"/>
          </a:xfrm>
        </p:spPr>
      </p:pic>
      <p:sp>
        <p:nvSpPr>
          <p:cNvPr id="3" name="Footer Placeholder 2"/>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21760935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6250" y="11459"/>
            <a:ext cx="8153400" cy="990600"/>
          </a:xfrm>
        </p:spPr>
        <p:txBody>
          <a:bodyPr anchor="t">
            <a:normAutofit/>
          </a:bodyPr>
          <a:lstStyle/>
          <a:p>
            <a:pPr algn="ctr"/>
            <a:r>
              <a:rPr lang="en-US" sz="3600" dirty="0"/>
              <a:t>Interpersonal Rubric</a:t>
            </a:r>
          </a:p>
        </p:txBody>
      </p:sp>
      <p:graphicFrame>
        <p:nvGraphicFramePr>
          <p:cNvPr id="5" name="Content Placeholder 4"/>
          <p:cNvGraphicFramePr>
            <a:graphicFrameLocks noGrp="1"/>
          </p:cNvGraphicFramePr>
          <p:nvPr>
            <p:ph idx="1"/>
          </p:nvPr>
        </p:nvGraphicFramePr>
        <p:xfrm>
          <a:off x="63500" y="571500"/>
          <a:ext cx="8978900" cy="6220968"/>
        </p:xfrm>
        <a:graphic>
          <a:graphicData uri="http://schemas.openxmlformats.org/drawingml/2006/table">
            <a:tbl>
              <a:tblPr firstRow="1" bandRow="1">
                <a:tableStyleId>{5C22544A-7EE6-4342-B048-85BDC9FD1C3A}</a:tableStyleId>
              </a:tblPr>
              <a:tblGrid>
                <a:gridCol w="1795780"/>
                <a:gridCol w="1795780"/>
                <a:gridCol w="1795780"/>
                <a:gridCol w="1795780"/>
                <a:gridCol w="1795780"/>
              </a:tblGrid>
              <a:tr h="370840">
                <a:tc>
                  <a:txBody>
                    <a:bodyPr/>
                    <a:lstStyle/>
                    <a:p>
                      <a:endParaRPr lang="en-US" dirty="0"/>
                    </a:p>
                  </a:txBody>
                  <a:tcPr/>
                </a:tc>
                <a:tc>
                  <a:txBody>
                    <a:bodyPr/>
                    <a:lstStyle/>
                    <a:p>
                      <a:pPr algn="ctr"/>
                      <a:r>
                        <a:rPr lang="en-US" sz="1600" dirty="0"/>
                        <a:t>Strong Performance</a:t>
                      </a:r>
                    </a:p>
                    <a:p>
                      <a:pPr marL="342900" indent="-342900" algn="ctr">
                        <a:buAutoNum type="arabicPlain" startAt="10"/>
                      </a:pPr>
                      <a:r>
                        <a:rPr lang="en-US" sz="1600" dirty="0"/>
                        <a:t>    9</a:t>
                      </a:r>
                    </a:p>
                  </a:txBody>
                  <a:tcPr/>
                </a:tc>
                <a:tc>
                  <a:txBody>
                    <a:bodyPr/>
                    <a:lstStyle/>
                    <a:p>
                      <a:pPr algn="ctr"/>
                      <a:r>
                        <a:rPr lang="en-US" sz="1600" dirty="0"/>
                        <a:t>Meets</a:t>
                      </a:r>
                      <a:r>
                        <a:rPr lang="en-US" sz="1600" baseline="0" dirty="0"/>
                        <a:t> Expectations</a:t>
                      </a:r>
                    </a:p>
                    <a:p>
                      <a:pPr algn="ctr"/>
                      <a:r>
                        <a:rPr lang="en-US" sz="1600" baseline="0" dirty="0"/>
                        <a:t>8</a:t>
                      </a:r>
                      <a:endParaRPr lang="en-US" sz="1600" dirty="0"/>
                    </a:p>
                  </a:txBody>
                  <a:tcPr/>
                </a:tc>
                <a:tc>
                  <a:txBody>
                    <a:bodyPr/>
                    <a:lstStyle/>
                    <a:p>
                      <a:pPr algn="ctr"/>
                      <a:r>
                        <a:rPr lang="en-US" sz="1600" dirty="0"/>
                        <a:t>Approaches Expectations</a:t>
                      </a:r>
                    </a:p>
                    <a:p>
                      <a:pPr algn="ctr"/>
                      <a:r>
                        <a:rPr lang="en-US" sz="1600" dirty="0"/>
                        <a:t>7</a:t>
                      </a:r>
                    </a:p>
                  </a:txBody>
                  <a:tcPr/>
                </a:tc>
                <a:tc>
                  <a:txBody>
                    <a:bodyPr/>
                    <a:lstStyle/>
                    <a:p>
                      <a:pPr algn="ctr"/>
                      <a:r>
                        <a:rPr lang="en-US" sz="1600" dirty="0"/>
                        <a:t>Minimal Performance</a:t>
                      </a:r>
                    </a:p>
                    <a:p>
                      <a:pPr algn="ctr"/>
                      <a:r>
                        <a:rPr lang="en-US" sz="1600" dirty="0"/>
                        <a:t>6</a:t>
                      </a:r>
                    </a:p>
                  </a:txBody>
                  <a:tcPr/>
                </a:tc>
              </a:tr>
              <a:tr h="370840">
                <a:tc>
                  <a:txBody>
                    <a:bodyPr/>
                    <a:lstStyle/>
                    <a:p>
                      <a:pPr marL="0" marR="0">
                        <a:lnSpc>
                          <a:spcPct val="115000"/>
                        </a:lnSpc>
                        <a:spcBef>
                          <a:spcPts val="10"/>
                        </a:spcBef>
                        <a:spcAft>
                          <a:spcPts val="10"/>
                        </a:spcAft>
                      </a:pPr>
                      <a:r>
                        <a:rPr lang="en-US" sz="1100" b="1" dirty="0">
                          <a:latin typeface="+mn-lt"/>
                          <a:ea typeface="Cambria"/>
                          <a:cs typeface="Times New Roman"/>
                        </a:rPr>
                        <a:t>How well am I understood?</a:t>
                      </a:r>
                      <a:endParaRPr lang="en-US" sz="1100" dirty="0">
                        <a:latin typeface="+mn-lt"/>
                        <a:ea typeface="Cambria"/>
                        <a:cs typeface="Times New Roman"/>
                      </a:endParaRPr>
                    </a:p>
                  </a:txBody>
                  <a:tcPr marL="68580" marR="68580" marT="0" marB="0" anchor="ctr"/>
                </a:tc>
                <a:tc>
                  <a:txBody>
                    <a:bodyPr/>
                    <a:lstStyle/>
                    <a:p>
                      <a:pPr marL="0" marR="0">
                        <a:lnSpc>
                          <a:spcPct val="115000"/>
                        </a:lnSpc>
                        <a:spcBef>
                          <a:spcPts val="10"/>
                        </a:spcBef>
                        <a:spcAft>
                          <a:spcPts val="10"/>
                        </a:spcAft>
                      </a:pPr>
                      <a:r>
                        <a:rPr lang="en-US" sz="1100" dirty="0">
                          <a:latin typeface="+mn-lt"/>
                          <a:ea typeface="Cambria"/>
                          <a:cs typeface="Times New Roman"/>
                        </a:rPr>
                        <a:t>I am easily understood. My errors in speaking are minor and do not interfere with communication.</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am understood most of the time. I may need to repeat or reword occasionally. My errors in speaking do not interfere with communication.</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am difficult to understand at times. I may ask for help expressing ideas. Some errors may interfere with communication.</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am extremely difficult to understand. I repeat frequently. My errors interfere with communication.</a:t>
                      </a:r>
                    </a:p>
                  </a:txBody>
                  <a:tcPr marL="68580" marR="68580" marT="0" marB="0"/>
                </a:tc>
              </a:tr>
              <a:tr h="370840">
                <a:tc>
                  <a:txBody>
                    <a:bodyPr/>
                    <a:lstStyle/>
                    <a:p>
                      <a:pPr marL="0" marR="0">
                        <a:lnSpc>
                          <a:spcPct val="115000"/>
                        </a:lnSpc>
                        <a:spcBef>
                          <a:spcPts val="10"/>
                        </a:spcBef>
                        <a:spcAft>
                          <a:spcPts val="10"/>
                        </a:spcAft>
                      </a:pPr>
                      <a:r>
                        <a:rPr lang="en-US" sz="1100" b="1" dirty="0">
                          <a:latin typeface="+mn-lt"/>
                          <a:ea typeface="Cambria"/>
                          <a:cs typeface="Times New Roman"/>
                        </a:rPr>
                        <a:t>How involved am I in the conversation?</a:t>
                      </a:r>
                      <a:endParaRPr lang="en-US" sz="1100" dirty="0">
                        <a:latin typeface="+mn-lt"/>
                        <a:ea typeface="Cambria"/>
                        <a:cs typeface="Times New Roman"/>
                      </a:endParaRPr>
                    </a:p>
                  </a:txBody>
                  <a:tcPr marL="68580" marR="68580" marT="0" marB="0" anchor="ctr"/>
                </a:tc>
                <a:tc>
                  <a:txBody>
                    <a:bodyPr/>
                    <a:lstStyle/>
                    <a:p>
                      <a:pPr marL="0" marR="0">
                        <a:lnSpc>
                          <a:spcPct val="115000"/>
                        </a:lnSpc>
                        <a:spcBef>
                          <a:spcPts val="10"/>
                        </a:spcBef>
                        <a:spcAft>
                          <a:spcPts val="10"/>
                        </a:spcAft>
                      </a:pPr>
                      <a:r>
                        <a:rPr lang="en-US" sz="1100" dirty="0">
                          <a:latin typeface="+mn-lt"/>
                          <a:ea typeface="Cambria"/>
                          <a:cs typeface="Times New Roman"/>
                        </a:rPr>
                        <a:t>I ask a variety of relevant questions to keep the conversation going. I respond to questions and/or add follow-up comments. I encourage others to participate.</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ask relevant questions to keep the conversation going. I respond to questions and/or make a follow-up comment. I am an equal participant in conversation.</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ask a few relevant questions. I give simple or minimal answers to questions.</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ask random questions that may or may not be on topic. My participation is  minimal.</a:t>
                      </a:r>
                    </a:p>
                  </a:txBody>
                  <a:tcPr marL="68580" marR="68580" marT="0" marB="0"/>
                </a:tc>
              </a:tr>
              <a:tr h="370840">
                <a:tc>
                  <a:txBody>
                    <a:bodyPr/>
                    <a:lstStyle/>
                    <a:p>
                      <a:pPr marL="0" marR="0">
                        <a:lnSpc>
                          <a:spcPct val="115000"/>
                        </a:lnSpc>
                        <a:spcBef>
                          <a:spcPts val="10"/>
                        </a:spcBef>
                        <a:spcAft>
                          <a:spcPts val="10"/>
                        </a:spcAft>
                      </a:pPr>
                      <a:r>
                        <a:rPr lang="en-US" sz="1100" b="1" dirty="0">
                          <a:latin typeface="+mn-lt"/>
                          <a:ea typeface="Cambria"/>
                          <a:cs typeface="Times New Roman"/>
                        </a:rPr>
                        <a:t>How easily do I deliver my thoughts?</a:t>
                      </a:r>
                      <a:endParaRPr lang="en-US" sz="1100" dirty="0">
                        <a:latin typeface="+mn-lt"/>
                        <a:ea typeface="Cambria"/>
                        <a:cs typeface="Times New Roman"/>
                      </a:endParaRPr>
                    </a:p>
                  </a:txBody>
                  <a:tcPr marL="68580" marR="68580" marT="0" marB="0" anchor="ctr"/>
                </a:tc>
                <a:tc>
                  <a:txBody>
                    <a:bodyPr/>
                    <a:lstStyle/>
                    <a:p>
                      <a:pPr marL="0" marR="0">
                        <a:lnSpc>
                          <a:spcPct val="115000"/>
                        </a:lnSpc>
                        <a:spcBef>
                          <a:spcPts val="10"/>
                        </a:spcBef>
                        <a:spcAft>
                          <a:spcPts val="10"/>
                        </a:spcAft>
                      </a:pPr>
                      <a:r>
                        <a:rPr lang="en-US" sz="1100" dirty="0">
                          <a:latin typeface="+mn-lt"/>
                          <a:ea typeface="Cambria"/>
                          <a:cs typeface="Times New Roman"/>
                        </a:rPr>
                        <a:t>My conversation flows with few pauses.</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pause but my hesitations seem natural. I complete my thoughts.</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hesitate often and pauses are awkward. I have few or no incomplete thoughts.</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My speech is slow and halting; long pauses may occur.  I struggle to complete or do not complete thoughts.</a:t>
                      </a:r>
                    </a:p>
                  </a:txBody>
                  <a:tcPr marL="68580" marR="68580" marT="0" marB="0"/>
                </a:tc>
              </a:tr>
              <a:tr h="370840">
                <a:tc>
                  <a:txBody>
                    <a:bodyPr/>
                    <a:lstStyle/>
                    <a:p>
                      <a:pPr marL="0" marR="0">
                        <a:lnSpc>
                          <a:spcPct val="115000"/>
                        </a:lnSpc>
                        <a:spcBef>
                          <a:spcPts val="10"/>
                        </a:spcBef>
                        <a:spcAft>
                          <a:spcPts val="10"/>
                        </a:spcAft>
                      </a:pPr>
                      <a:r>
                        <a:rPr lang="en-US" sz="1100" b="1" dirty="0">
                          <a:latin typeface="+mn-lt"/>
                          <a:ea typeface="Cambria"/>
                          <a:cs typeface="Times New Roman"/>
                        </a:rPr>
                        <a:t>How do I demonstrate that I can correctly use the new vocabulary from the unit?</a:t>
                      </a:r>
                      <a:endParaRPr lang="en-US" sz="1100" dirty="0">
                        <a:latin typeface="+mn-lt"/>
                        <a:ea typeface="Cambria"/>
                        <a:cs typeface="Times New Roman"/>
                      </a:endParaRPr>
                    </a:p>
                  </a:txBody>
                  <a:tcPr marL="68580" marR="68580" marT="0" marB="0" anchor="ctr"/>
                </a:tc>
                <a:tc>
                  <a:txBody>
                    <a:bodyPr/>
                    <a:lstStyle/>
                    <a:p>
                      <a:pPr marL="0" marR="0">
                        <a:lnSpc>
                          <a:spcPct val="115000"/>
                        </a:lnSpc>
                        <a:spcBef>
                          <a:spcPts val="10"/>
                        </a:spcBef>
                        <a:spcAft>
                          <a:spcPts val="10"/>
                        </a:spcAft>
                      </a:pPr>
                      <a:r>
                        <a:rPr lang="en-US" sz="1100" dirty="0">
                          <a:latin typeface="+mn-lt"/>
                          <a:ea typeface="Cambria"/>
                          <a:cs typeface="Times New Roman"/>
                        </a:rPr>
                        <a:t>I successfully use many new words and personal vocabulary related to the unit. I elaborate to complete the task.</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successfully use new words related to the unit to complete the task.</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successfully use a few of the new words related to the unit to partially complete the task.</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rely on simple and very familiar vocabulary to partially complete the task.</a:t>
                      </a:r>
                    </a:p>
                  </a:txBody>
                  <a:tcPr marL="68580" marR="68580" marT="0" marB="0"/>
                </a:tc>
              </a:tr>
              <a:tr h="370840">
                <a:tc>
                  <a:txBody>
                    <a:bodyPr/>
                    <a:lstStyle/>
                    <a:p>
                      <a:pPr marL="0" marR="0">
                        <a:lnSpc>
                          <a:spcPct val="115000"/>
                        </a:lnSpc>
                        <a:spcBef>
                          <a:spcPts val="10"/>
                        </a:spcBef>
                        <a:spcAft>
                          <a:spcPts val="10"/>
                        </a:spcAft>
                      </a:pPr>
                      <a:r>
                        <a:rPr lang="en-US" sz="1100" b="1" dirty="0">
                          <a:latin typeface="+mn-lt"/>
                          <a:ea typeface="Cambria"/>
                          <a:cs typeface="Times New Roman"/>
                        </a:rPr>
                        <a:t>What cultural knowledge and understandings do I share?</a:t>
                      </a:r>
                      <a:endParaRPr lang="en-US" sz="1100" dirty="0">
                        <a:latin typeface="+mn-lt"/>
                        <a:ea typeface="Cambria"/>
                        <a:cs typeface="Times New Roman"/>
                      </a:endParaRPr>
                    </a:p>
                  </a:txBody>
                  <a:tcPr marL="68580" marR="68580" marT="0" marB="0" anchor="ctr"/>
                </a:tc>
                <a:tc>
                  <a:txBody>
                    <a:bodyPr/>
                    <a:lstStyle/>
                    <a:p>
                      <a:pPr marL="0" marR="0">
                        <a:lnSpc>
                          <a:spcPct val="115000"/>
                        </a:lnSpc>
                        <a:spcBef>
                          <a:spcPts val="10"/>
                        </a:spcBef>
                        <a:spcAft>
                          <a:spcPts val="10"/>
                        </a:spcAft>
                      </a:pPr>
                      <a:r>
                        <a:rPr lang="en-US" sz="1100" dirty="0">
                          <a:latin typeface="+mn-lt"/>
                          <a:ea typeface="Cambria"/>
                          <a:cs typeface="Times New Roman"/>
                        </a:rPr>
                        <a:t>I add relevant information about the target culture. I use cultural gestures and/or expressions appropriately.</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refer to relevant information about the target culture. I may use cultural gestures and/or expressions appropriately.</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make limited or no references to the target culture. I may use a cultural gesture or expression.</a:t>
                      </a:r>
                    </a:p>
                  </a:txBody>
                  <a:tcPr marL="68580" marR="68580" marT="0" marB="0"/>
                </a:tc>
                <a:tc>
                  <a:txBody>
                    <a:bodyPr/>
                    <a:lstStyle/>
                    <a:p>
                      <a:pPr marL="0" marR="0">
                        <a:lnSpc>
                          <a:spcPct val="115000"/>
                        </a:lnSpc>
                        <a:spcBef>
                          <a:spcPts val="10"/>
                        </a:spcBef>
                        <a:spcAft>
                          <a:spcPts val="10"/>
                        </a:spcAft>
                      </a:pPr>
                      <a:r>
                        <a:rPr lang="en-US" sz="1100" dirty="0">
                          <a:latin typeface="+mn-lt"/>
                          <a:ea typeface="Cambria"/>
                          <a:cs typeface="Times New Roman"/>
                        </a:rPr>
                        <a:t>I respond only from the personal point of view or my own perspective.</a:t>
                      </a:r>
                    </a:p>
                  </a:txBody>
                  <a:tcPr marL="68580" marR="68580" marT="0" marB="0"/>
                </a:tc>
              </a:tr>
            </a:tbl>
          </a:graphicData>
        </a:graphic>
      </p:graphicFrame>
      <p:sp>
        <p:nvSpPr>
          <p:cNvPr id="4" name="Footer Placeholder 3"/>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9571141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4107" y="142102"/>
            <a:ext cx="7991243" cy="719302"/>
          </a:xfrm>
          <a:solidFill>
            <a:schemeClr val="accent1"/>
          </a:solidFill>
        </p:spPr>
        <p:txBody>
          <a:bodyPr>
            <a:normAutofit/>
          </a:bodyPr>
          <a:lstStyle/>
          <a:p>
            <a:r>
              <a:rPr lang="en-US">
                <a:solidFill>
                  <a:schemeClr val="tx1"/>
                </a:solidFill>
              </a:rPr>
              <a:t>Vacation Time — </a:t>
            </a:r>
            <a:r>
              <a:rPr lang="en-US" sz="2700">
                <a:solidFill>
                  <a:schemeClr val="tx1"/>
                </a:solidFill>
              </a:rPr>
              <a:t>Why vacation?</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17294" y="972915"/>
            <a:ext cx="6481003" cy="5748561"/>
          </a:xfrm>
        </p:spPr>
      </p:pic>
      <p:sp>
        <p:nvSpPr>
          <p:cNvPr id="3" name="Footer Placeholder 2"/>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52430515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6250" y="122972"/>
            <a:ext cx="8132491" cy="813729"/>
          </a:xfrm>
        </p:spPr>
        <p:txBody>
          <a:bodyPr anchor="t">
            <a:normAutofit/>
          </a:bodyPr>
          <a:lstStyle/>
          <a:p>
            <a:pPr algn="ctr"/>
            <a:r>
              <a:rPr lang="en-US" sz="3600" dirty="0"/>
              <a:t>Presentational Rubric</a:t>
            </a:r>
          </a:p>
        </p:txBody>
      </p:sp>
      <p:graphicFrame>
        <p:nvGraphicFramePr>
          <p:cNvPr id="5" name="Content Placeholder 4"/>
          <p:cNvGraphicFramePr>
            <a:graphicFrameLocks noGrp="1"/>
          </p:cNvGraphicFramePr>
          <p:nvPr>
            <p:ph idx="1"/>
          </p:nvPr>
        </p:nvGraphicFramePr>
        <p:xfrm>
          <a:off x="63500" y="812800"/>
          <a:ext cx="8978900" cy="5449824"/>
        </p:xfrm>
        <a:graphic>
          <a:graphicData uri="http://schemas.openxmlformats.org/drawingml/2006/table">
            <a:tbl>
              <a:tblPr firstRow="1" bandRow="1">
                <a:tableStyleId>{5C22544A-7EE6-4342-B048-85BDC9FD1C3A}</a:tableStyleId>
              </a:tblPr>
              <a:tblGrid>
                <a:gridCol w="1795780"/>
                <a:gridCol w="1795780"/>
                <a:gridCol w="1795780"/>
                <a:gridCol w="1795780"/>
                <a:gridCol w="1795780"/>
              </a:tblGrid>
              <a:tr h="370840">
                <a:tc>
                  <a:txBody>
                    <a:bodyPr/>
                    <a:lstStyle/>
                    <a:p>
                      <a:endParaRPr lang="en-US" dirty="0"/>
                    </a:p>
                  </a:txBody>
                  <a:tcPr/>
                </a:tc>
                <a:tc>
                  <a:txBody>
                    <a:bodyPr/>
                    <a:lstStyle/>
                    <a:p>
                      <a:pPr algn="ctr"/>
                      <a:r>
                        <a:rPr lang="en-US" sz="1600" dirty="0"/>
                        <a:t>Strong Performance</a:t>
                      </a:r>
                    </a:p>
                    <a:p>
                      <a:pPr marL="342900" indent="-342900" algn="ctr">
                        <a:buAutoNum type="arabicPlain" startAt="10"/>
                      </a:pPr>
                      <a:r>
                        <a:rPr lang="en-US" sz="1600" dirty="0"/>
                        <a:t>    9</a:t>
                      </a:r>
                    </a:p>
                  </a:txBody>
                  <a:tcPr/>
                </a:tc>
                <a:tc>
                  <a:txBody>
                    <a:bodyPr/>
                    <a:lstStyle/>
                    <a:p>
                      <a:pPr algn="ctr"/>
                      <a:r>
                        <a:rPr lang="en-US" sz="1600" dirty="0"/>
                        <a:t>Meets</a:t>
                      </a:r>
                      <a:r>
                        <a:rPr lang="en-US" sz="1600" baseline="0" dirty="0"/>
                        <a:t> Expectations</a:t>
                      </a:r>
                    </a:p>
                    <a:p>
                      <a:pPr algn="ctr"/>
                      <a:r>
                        <a:rPr lang="en-US" sz="1600" baseline="0" dirty="0"/>
                        <a:t>8</a:t>
                      </a:r>
                      <a:endParaRPr lang="en-US" sz="1600" dirty="0"/>
                    </a:p>
                  </a:txBody>
                  <a:tcPr/>
                </a:tc>
                <a:tc>
                  <a:txBody>
                    <a:bodyPr/>
                    <a:lstStyle/>
                    <a:p>
                      <a:pPr algn="ctr"/>
                      <a:r>
                        <a:rPr lang="en-US" sz="1600" dirty="0"/>
                        <a:t>Approaches Expectations</a:t>
                      </a:r>
                    </a:p>
                    <a:p>
                      <a:pPr algn="ctr"/>
                      <a:r>
                        <a:rPr lang="en-US" sz="1600" dirty="0"/>
                        <a:t>7</a:t>
                      </a:r>
                    </a:p>
                  </a:txBody>
                  <a:tcPr/>
                </a:tc>
                <a:tc>
                  <a:txBody>
                    <a:bodyPr/>
                    <a:lstStyle/>
                    <a:p>
                      <a:pPr algn="ctr"/>
                      <a:r>
                        <a:rPr lang="en-US" sz="1600" dirty="0"/>
                        <a:t>Minimal Performance</a:t>
                      </a:r>
                    </a:p>
                    <a:p>
                      <a:pPr algn="ctr"/>
                      <a:r>
                        <a:rPr lang="en-US" sz="1600" dirty="0"/>
                        <a:t>6</a:t>
                      </a:r>
                    </a:p>
                  </a:txBody>
                  <a:tcPr/>
                </a:tc>
              </a:tr>
              <a:tr h="370840">
                <a:tc>
                  <a:txBody>
                    <a:bodyPr/>
                    <a:lstStyle/>
                    <a:p>
                      <a:pPr marL="0" marR="0" algn="l">
                        <a:lnSpc>
                          <a:spcPct val="115000"/>
                        </a:lnSpc>
                        <a:spcBef>
                          <a:spcPts val="0"/>
                        </a:spcBef>
                        <a:spcAft>
                          <a:spcPts val="0"/>
                        </a:spcAft>
                      </a:pPr>
                      <a:r>
                        <a:rPr lang="en-US" sz="1200" b="1" dirty="0">
                          <a:latin typeface="+mn-lt"/>
                          <a:ea typeface="Cambria"/>
                          <a:cs typeface="Times New Roman"/>
                        </a:rPr>
                        <a:t>Am I understood?</a:t>
                      </a:r>
                      <a:endParaRPr lang="en-US" sz="1200" dirty="0">
                        <a:latin typeface="+mn-lt"/>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200" dirty="0">
                          <a:latin typeface="+mn-lt"/>
                          <a:ea typeface="Cambria"/>
                          <a:cs typeface="Times New Roman"/>
                        </a:rPr>
                        <a:t>My writing is clearly understood; the reader understands the writer’s intent without extra effort. Errors do not interfere with message. </a:t>
                      </a:r>
                    </a:p>
                    <a:p>
                      <a:pPr marL="0" marR="0" algn="l">
                        <a:lnSpc>
                          <a:spcPct val="115000"/>
                        </a:lnSpc>
                        <a:spcBef>
                          <a:spcPts val="0"/>
                        </a:spcBef>
                        <a:spcAft>
                          <a:spcPts val="0"/>
                        </a:spcAft>
                      </a:pPr>
                      <a:r>
                        <a:rPr lang="en-US" sz="1200" i="1" dirty="0">
                          <a:latin typeface="+mn-lt"/>
                          <a:ea typeface="Cambria"/>
                          <a:cs typeface="Times New Roman"/>
                        </a:rPr>
                        <a:t>Good to consistent control of structure(s) studied in the unit.</a:t>
                      </a:r>
                      <a:r>
                        <a:rPr lang="en-US" sz="1200" dirty="0">
                          <a:latin typeface="+mn-lt"/>
                          <a:ea typeface="Cambria"/>
                          <a:cs typeface="Times New Roman"/>
                        </a:rPr>
                        <a:t> </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My writing is generally understood; but reader may have to occasionally reread a phrase or sentence to understand. Errors do not interfere with message. </a:t>
                      </a:r>
                    </a:p>
                    <a:p>
                      <a:pPr marL="0" marR="0" algn="l">
                        <a:lnSpc>
                          <a:spcPct val="115000"/>
                        </a:lnSpc>
                        <a:spcBef>
                          <a:spcPts val="0"/>
                        </a:spcBef>
                        <a:spcAft>
                          <a:spcPts val="0"/>
                        </a:spcAft>
                      </a:pPr>
                      <a:r>
                        <a:rPr lang="en-US" sz="1200" i="1" dirty="0">
                          <a:latin typeface="+mn-lt"/>
                          <a:ea typeface="Cambria"/>
                          <a:cs typeface="Times New Roman"/>
                        </a:rPr>
                        <a:t>Partial control of structure(s) studied in the unit.</a:t>
                      </a:r>
                      <a:r>
                        <a:rPr lang="en-US" sz="1200" dirty="0">
                          <a:latin typeface="+mn-lt"/>
                          <a:ea typeface="Cambria"/>
                          <a:cs typeface="Times New Roman"/>
                        </a:rPr>
                        <a:t>  </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My writing is generally understood, but the reader may have to be willing to make a guess or reread to understand. Errors occur and do cause some confusion for the reader. </a:t>
                      </a:r>
                      <a:r>
                        <a:rPr lang="en-US" sz="1200" i="1" dirty="0">
                          <a:latin typeface="+mn-lt"/>
                          <a:ea typeface="Cambria"/>
                          <a:cs typeface="Times New Roman"/>
                        </a:rPr>
                        <a:t>Inappropriate or inconsistent use of studied structure(s).</a:t>
                      </a:r>
                      <a:r>
                        <a:rPr lang="en-US" sz="1200" dirty="0">
                          <a:latin typeface="+mn-lt"/>
                          <a:ea typeface="Cambria"/>
                          <a:cs typeface="Times New Roman"/>
                        </a:rPr>
                        <a:t>  </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My writing is extremely difficult to understand; Errors interfere with communication. </a:t>
                      </a:r>
                      <a:r>
                        <a:rPr lang="en-US" sz="1200" i="1" dirty="0">
                          <a:latin typeface="+mn-lt"/>
                          <a:ea typeface="Cambria"/>
                          <a:cs typeface="Times New Roman"/>
                        </a:rPr>
                        <a:t>Minimal or no use of studied structure(s).</a:t>
                      </a:r>
                      <a:endParaRPr lang="en-US" sz="1200" dirty="0">
                        <a:latin typeface="+mn-lt"/>
                        <a:ea typeface="Cambria"/>
                        <a:cs typeface="Times New Roman"/>
                      </a:endParaRPr>
                    </a:p>
                  </a:txBody>
                  <a:tcPr marL="68580" marR="68580" marT="0" marB="0"/>
                </a:tc>
              </a:tr>
              <a:tr h="370840">
                <a:tc>
                  <a:txBody>
                    <a:bodyPr/>
                    <a:lstStyle/>
                    <a:p>
                      <a:pPr marL="0" marR="0" algn="l">
                        <a:lnSpc>
                          <a:spcPct val="115000"/>
                        </a:lnSpc>
                        <a:spcBef>
                          <a:spcPts val="0"/>
                        </a:spcBef>
                        <a:spcAft>
                          <a:spcPts val="0"/>
                        </a:spcAft>
                      </a:pPr>
                      <a:r>
                        <a:rPr lang="en-US" sz="1200" b="1" dirty="0">
                          <a:latin typeface="+mn-lt"/>
                          <a:ea typeface="Cambria"/>
                          <a:cs typeface="Times New Roman"/>
                        </a:rPr>
                        <a:t>How rich is my vocabulary?</a:t>
                      </a:r>
                      <a:endParaRPr lang="en-US" sz="1200" dirty="0">
                        <a:latin typeface="+mn-lt"/>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200" dirty="0">
                          <a:latin typeface="+mn-lt"/>
                          <a:ea typeface="Cambria"/>
                          <a:cs typeface="Times New Roman"/>
                        </a:rPr>
                        <a:t>I use a wide variety of familiar vocabulary, correctly and appropriately incorporate new expressions from the current unit of study. I include personal vocabulary. </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I use a variety of familiar vocabulary, correctly and appropriately incorporate a few new expressions from the current unit of study.</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I use simple, familiar vocabulary, correctly; and I may use a few new expressions from the current unit of study.</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I rely on simple and very familiar vocabulary.</a:t>
                      </a:r>
                    </a:p>
                  </a:txBody>
                  <a:tcPr marL="68580" marR="68580" marT="0" marB="0"/>
                </a:tc>
              </a:tr>
              <a:tr h="370840">
                <a:tc>
                  <a:txBody>
                    <a:bodyPr/>
                    <a:lstStyle/>
                    <a:p>
                      <a:pPr marL="0" marR="0" algn="l">
                        <a:lnSpc>
                          <a:spcPct val="115000"/>
                        </a:lnSpc>
                        <a:spcBef>
                          <a:spcPts val="0"/>
                        </a:spcBef>
                        <a:spcAft>
                          <a:spcPts val="0"/>
                        </a:spcAft>
                      </a:pPr>
                      <a:r>
                        <a:rPr lang="en-US" sz="1200" b="1" dirty="0">
                          <a:latin typeface="+mn-lt"/>
                          <a:ea typeface="Cambria"/>
                          <a:cs typeface="Times New Roman"/>
                        </a:rPr>
                        <a:t>How well do I complete the task? </a:t>
                      </a:r>
                      <a:endParaRPr lang="en-US" sz="1200" dirty="0">
                        <a:latin typeface="+mn-lt"/>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200" dirty="0">
                          <a:latin typeface="+mn-lt"/>
                          <a:ea typeface="Cambria"/>
                          <a:cs typeface="Times New Roman"/>
                        </a:rPr>
                        <a:t>I complete each part of the task adding some  details beyond given expectations.   </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I complete each part of the task.</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I complete most of the task.   </a:t>
                      </a:r>
                    </a:p>
                  </a:txBody>
                  <a:tcPr marL="68580" marR="68580" marT="0" marB="0"/>
                </a:tc>
                <a:tc>
                  <a:txBody>
                    <a:bodyPr/>
                    <a:lstStyle/>
                    <a:p>
                      <a:pPr marL="0" marR="0" algn="l">
                        <a:lnSpc>
                          <a:spcPct val="115000"/>
                        </a:lnSpc>
                        <a:spcBef>
                          <a:spcPts val="0"/>
                        </a:spcBef>
                        <a:spcAft>
                          <a:spcPts val="0"/>
                        </a:spcAft>
                      </a:pPr>
                      <a:r>
                        <a:rPr lang="en-US" sz="1200" dirty="0">
                          <a:latin typeface="+mn-lt"/>
                          <a:ea typeface="Cambria"/>
                          <a:cs typeface="Times New Roman"/>
                        </a:rPr>
                        <a:t>I complete some of the task, but key components are missing. </a:t>
                      </a:r>
                    </a:p>
                  </a:txBody>
                  <a:tcPr marL="68580" marR="68580" marT="0" marB="0"/>
                </a:tc>
              </a:tr>
            </a:tbl>
          </a:graphicData>
        </a:graphic>
      </p:graphicFrame>
      <p:sp>
        <p:nvSpPr>
          <p:cNvPr id="4" name="Footer Placeholder 3"/>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66431502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1"/>
          </a:solidFill>
        </p:spPr>
        <p:txBody>
          <a:bodyPr/>
          <a:lstStyle/>
          <a:p>
            <a:r>
              <a:rPr lang="en-US">
                <a:solidFill>
                  <a:schemeClr val="tx1"/>
                </a:solidFill>
              </a:rPr>
              <a:t>Ma vie au soleil</a:t>
            </a:r>
          </a:p>
        </p:txBody>
      </p:sp>
      <p:sp>
        <p:nvSpPr>
          <p:cNvPr id="3" name="Footer Placeholder 2"/>
          <p:cNvSpPr>
            <a:spLocks noGrp="1"/>
          </p:cNvSpPr>
          <p:nvPr>
            <p:ph type="ftr" sz="quarter" idx="11"/>
          </p:nvPr>
        </p:nvSpPr>
        <p:spPr/>
        <p:txBody>
          <a:bodyPr/>
          <a:lstStyle/>
          <a:p>
            <a:r>
              <a:rPr lang="en-US" dirty="0"/>
              <a:t>Laura Terrill</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56148" y="246028"/>
            <a:ext cx="2453285" cy="1563757"/>
          </a:xfrm>
          <a:prstGeom prst="rect">
            <a:avLst/>
          </a:prstGeom>
        </p:spPr>
      </p:pic>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981869" y="2058194"/>
            <a:ext cx="7391400" cy="3886200"/>
          </a:xfrm>
        </p:spPr>
      </p:pic>
    </p:spTree>
    <p:extLst>
      <p:ext uri="{BB962C8B-B14F-4D97-AF65-F5344CB8AC3E}">
        <p14:creationId xmlns:p14="http://schemas.microsoft.com/office/powerpoint/2010/main" val="86125392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Title 1"/>
          <p:cNvSpPr>
            <a:spLocks noGrp="1"/>
          </p:cNvSpPr>
          <p:nvPr>
            <p:ph type="title"/>
          </p:nvPr>
        </p:nvSpPr>
        <p:spPr>
          <a:xfrm>
            <a:off x="569843" y="184283"/>
            <a:ext cx="7839490" cy="976695"/>
          </a:xfrm>
          <a:solidFill>
            <a:schemeClr val="accent1"/>
          </a:solidFill>
        </p:spPr>
        <p:txBody>
          <a:bodyPr>
            <a:normAutofit/>
          </a:bodyPr>
          <a:lstStyle/>
          <a:p>
            <a:pPr algn="ctr"/>
            <a:r>
              <a:rPr lang="en-US" sz="3600">
                <a:solidFill>
                  <a:schemeClr val="tx1"/>
                </a:solidFill>
                <a:ea typeface="ＭＳ Ｐゴシック" pitchFamily="-112" charset="-128"/>
                <a:cs typeface="ＭＳ Ｐゴシック" pitchFamily="-112" charset="-128"/>
              </a:rPr>
              <a:t>Ma vie au soleil</a:t>
            </a:r>
          </a:p>
        </p:txBody>
      </p:sp>
      <p:sp>
        <p:nvSpPr>
          <p:cNvPr id="276489" name="Footer Placeholder 11"/>
          <p:cNvSpPr>
            <a:spLocks noGrp="1"/>
          </p:cNvSpPr>
          <p:nvPr>
            <p:ph type="ftr" sz="quarter" idx="11"/>
          </p:nvPr>
        </p:nvSpPr>
        <p:spPr bwMode="auto">
          <a:noFill/>
          <a:ln>
            <a:miter lim="800000"/>
            <a:headEnd/>
            <a:tailEnd/>
          </a:ln>
        </p:spPr>
        <p:txBody>
          <a:bodyPr wrap="square" lIns="91440" tIns="45720" rIns="91440" bIns="45720" numCol="1" anchor="t" anchorCtr="0" compatLnSpc="1">
            <a:prstTxWarp prst="textNoShape">
              <a:avLst/>
            </a:prstTxWarp>
          </a:bodyPr>
          <a:lstStyle/>
          <a:p>
            <a:r>
              <a:rPr lang="en-US">
                <a:latin typeface="Arial" pitchFamily="-112" charset="0"/>
                <a:ea typeface="ＭＳ Ｐゴシック" pitchFamily="-112" charset="-128"/>
                <a:cs typeface="ＭＳ Ｐゴシック" pitchFamily="-112" charset="-128"/>
              </a:rPr>
              <a:t>Laura Terrill</a:t>
            </a:r>
          </a:p>
        </p:txBody>
      </p:sp>
      <p:pic>
        <p:nvPicPr>
          <p:cNvPr id="276483" name="Picture 8" descr="ReadingManiacs"/>
          <p:cNvPicPr>
            <a:picLocks noChangeAspect="1" noChangeArrowheads="1"/>
          </p:cNvPicPr>
          <p:nvPr/>
        </p:nvPicPr>
        <p:blipFill>
          <a:blip r:embed="rId2"/>
          <a:srcRect/>
          <a:stretch>
            <a:fillRect/>
          </a:stretch>
        </p:blipFill>
        <p:spPr bwMode="auto">
          <a:xfrm>
            <a:off x="367993" y="1858714"/>
            <a:ext cx="1241425" cy="931863"/>
          </a:xfrm>
          <a:prstGeom prst="rect">
            <a:avLst/>
          </a:prstGeom>
          <a:noFill/>
          <a:ln w="9525">
            <a:noFill/>
            <a:miter lim="800000"/>
            <a:headEnd/>
            <a:tailEnd/>
          </a:ln>
        </p:spPr>
      </p:pic>
      <p:pic>
        <p:nvPicPr>
          <p:cNvPr id="276484" name="Picture 7" descr="P4220050-2"/>
          <p:cNvPicPr>
            <a:picLocks noChangeAspect="1" noChangeArrowheads="1"/>
          </p:cNvPicPr>
          <p:nvPr/>
        </p:nvPicPr>
        <p:blipFill>
          <a:blip r:embed="rId3"/>
          <a:srcRect/>
          <a:stretch>
            <a:fillRect/>
          </a:stretch>
        </p:blipFill>
        <p:spPr bwMode="auto">
          <a:xfrm>
            <a:off x="367993" y="5136908"/>
            <a:ext cx="1195387" cy="969962"/>
          </a:xfrm>
          <a:prstGeom prst="rect">
            <a:avLst/>
          </a:prstGeom>
          <a:noFill/>
          <a:ln w="9525">
            <a:noFill/>
            <a:miter lim="800000"/>
            <a:headEnd/>
            <a:tailEnd/>
          </a:ln>
        </p:spPr>
      </p:pic>
      <p:pic>
        <p:nvPicPr>
          <p:cNvPr id="276485" name="Picture 6" descr="CCclipart"/>
          <p:cNvPicPr>
            <a:picLocks noChangeAspect="1" noChangeArrowheads="1"/>
          </p:cNvPicPr>
          <p:nvPr/>
        </p:nvPicPr>
        <p:blipFill>
          <a:blip r:embed="rId4"/>
          <a:srcRect/>
          <a:stretch>
            <a:fillRect/>
          </a:stretch>
        </p:blipFill>
        <p:spPr bwMode="auto">
          <a:xfrm>
            <a:off x="367993" y="3488313"/>
            <a:ext cx="1004887" cy="950912"/>
          </a:xfrm>
          <a:prstGeom prst="rect">
            <a:avLst/>
          </a:prstGeom>
          <a:noFill/>
          <a:ln w="9525">
            <a:noFill/>
            <a:miter lim="800000"/>
            <a:headEnd/>
            <a:tailEnd/>
          </a:ln>
        </p:spPr>
      </p:pic>
      <p:sp>
        <p:nvSpPr>
          <p:cNvPr id="276486" name="TextBox 8"/>
          <p:cNvSpPr txBox="1">
            <a:spLocks noChangeArrowheads="1"/>
          </p:cNvSpPr>
          <p:nvPr/>
        </p:nvSpPr>
        <p:spPr bwMode="auto">
          <a:xfrm>
            <a:off x="2184400" y="1354097"/>
            <a:ext cx="6502400" cy="1938992"/>
          </a:xfrm>
          <a:prstGeom prst="rect">
            <a:avLst/>
          </a:prstGeom>
          <a:noFill/>
          <a:ln w="9525">
            <a:noFill/>
            <a:miter lim="800000"/>
            <a:headEnd/>
            <a:tailEnd/>
          </a:ln>
        </p:spPr>
        <p:txBody>
          <a:bodyPr>
            <a:prstTxWarp prst="textNoShape">
              <a:avLst/>
            </a:prstTxWarp>
            <a:spAutoFit/>
          </a:bodyPr>
          <a:lstStyle/>
          <a:p>
            <a:r>
              <a:rPr lang="en-US" sz="2400"/>
              <a:t>Watch sound off, generate a list of possible words and phrases. Read script, circle any words on your list or similar to those on your list, write possible title. View again. Expand list of vocabulary based on video. </a:t>
            </a:r>
          </a:p>
        </p:txBody>
      </p:sp>
      <p:sp>
        <p:nvSpPr>
          <p:cNvPr id="8" name="TextBox 7"/>
          <p:cNvSpPr txBox="1">
            <a:spLocks noChangeArrowheads="1"/>
          </p:cNvSpPr>
          <p:nvPr/>
        </p:nvSpPr>
        <p:spPr bwMode="auto">
          <a:xfrm>
            <a:off x="2184400" y="3255963"/>
            <a:ext cx="6502400" cy="1938992"/>
          </a:xfrm>
          <a:prstGeom prst="rect">
            <a:avLst/>
          </a:prstGeom>
          <a:noFill/>
          <a:ln w="9525">
            <a:noFill/>
            <a:miter lim="800000"/>
            <a:headEnd/>
            <a:tailEnd/>
          </a:ln>
        </p:spPr>
        <p:txBody>
          <a:bodyPr>
            <a:prstTxWarp prst="textNoShape">
              <a:avLst/>
            </a:prstTxWarp>
            <a:spAutoFit/>
          </a:bodyPr>
          <a:lstStyle/>
          <a:p>
            <a:r>
              <a:rPr lang="en-US" sz="2400"/>
              <a:t>Give each student an image from video or related to vacation. Use inner-outer circles. Tell students to ask and answer questions about the images they hold and talk until they find something in common. Rotate.</a:t>
            </a:r>
          </a:p>
        </p:txBody>
      </p:sp>
      <p:sp>
        <p:nvSpPr>
          <p:cNvPr id="10" name="TextBox 9"/>
          <p:cNvSpPr txBox="1">
            <a:spLocks noChangeArrowheads="1"/>
          </p:cNvSpPr>
          <p:nvPr/>
        </p:nvSpPr>
        <p:spPr bwMode="auto">
          <a:xfrm>
            <a:off x="2184400" y="5194955"/>
            <a:ext cx="6502400" cy="1200329"/>
          </a:xfrm>
          <a:prstGeom prst="rect">
            <a:avLst/>
          </a:prstGeom>
          <a:noFill/>
          <a:ln w="9525">
            <a:noFill/>
            <a:miter lim="800000"/>
            <a:headEnd/>
            <a:tailEnd/>
          </a:ln>
        </p:spPr>
        <p:txBody>
          <a:bodyPr>
            <a:prstTxWarp prst="textNoShape">
              <a:avLst/>
            </a:prstTxWarp>
            <a:spAutoFit/>
          </a:bodyPr>
          <a:lstStyle/>
          <a:p>
            <a:r>
              <a:rPr lang="en-US" sz="2400"/>
              <a:t>Create a padlet or use post-its to allow students to post sentences showing what they like to do on vacation. </a:t>
            </a:r>
          </a:p>
        </p:txBody>
      </p:sp>
    </p:spTree>
    <p:extLst>
      <p:ext uri="{BB962C8B-B14F-4D97-AF65-F5344CB8AC3E}">
        <p14:creationId xmlns:p14="http://schemas.microsoft.com/office/powerpoint/2010/main" val="1054953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648" y="328962"/>
            <a:ext cx="7886700" cy="649599"/>
          </a:xfrm>
          <a:solidFill>
            <a:schemeClr val="accent1"/>
          </a:solidFill>
        </p:spPr>
        <p:txBody>
          <a:bodyPr>
            <a:normAutofit fontScale="90000"/>
          </a:bodyPr>
          <a:lstStyle/>
          <a:p>
            <a:pPr algn="ctr"/>
            <a:r>
              <a:rPr lang="en-US" b="1"/>
              <a:t>Lugares Turísticos de México</a:t>
            </a:r>
            <a:endParaRPr lang="en-US"/>
          </a:p>
        </p:txBody>
      </p:sp>
      <p:sp>
        <p:nvSpPr>
          <p:cNvPr id="3" name="Content Placeholder 2"/>
          <p:cNvSpPr>
            <a:spLocks noGrp="1"/>
          </p:cNvSpPr>
          <p:nvPr>
            <p:ph idx="1"/>
          </p:nvPr>
        </p:nvSpPr>
        <p:spPr>
          <a:xfrm>
            <a:off x="196239" y="1321746"/>
            <a:ext cx="3714845" cy="4174101"/>
          </a:xfrm>
        </p:spPr>
        <p:txBody>
          <a:bodyPr>
            <a:normAutofit fontScale="85000" lnSpcReduction="20000"/>
          </a:bodyPr>
          <a:lstStyle/>
          <a:p>
            <a:pPr marL="0" indent="0">
              <a:buNone/>
            </a:pPr>
            <a:r>
              <a:rPr lang="en-US"/>
              <a:t>México es un destino lleno de lugares turísticos con cultura, historia, gastronomía, cultura, música, museos, etnias, bailes regionales, trajes típicos, grandes celebraciones, maravillas naturales, las playas más bellas del mundo, joyas arquitectónicas, monumentos, personajes históricos y sobretodo de la hospitalidad de su gente, lo que lo convierte en un hermoso y rico destino turístico elegido por millones de turistas provenientes de todo el mundo ya que se encuentra entre los 10 lugares más atractivos para vacacionar en el mundo entero.</a:t>
            </a:r>
          </a:p>
          <a:p>
            <a:pPr marL="0" indent="0">
              <a:buNone/>
            </a:pP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11084" y="3617719"/>
            <a:ext cx="2434630" cy="1619029"/>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26873" y="1690689"/>
            <a:ext cx="2110338" cy="1410982"/>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99877" y="1581150"/>
            <a:ext cx="1714500" cy="1714500"/>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37211" y="3590367"/>
            <a:ext cx="2301923" cy="1726442"/>
          </a:xfrm>
          <a:prstGeom prst="rect">
            <a:avLst/>
          </a:prstGeom>
        </p:spPr>
      </p:pic>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8650" y="5282575"/>
            <a:ext cx="1994690" cy="1526040"/>
          </a:xfrm>
          <a:prstGeom prst="rect">
            <a:avLst/>
          </a:prstGeom>
        </p:spPr>
      </p:pic>
      <p:pic>
        <p:nvPicPr>
          <p:cNvPr id="13" name="Picture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28399" y="5353359"/>
            <a:ext cx="1431491" cy="1362153"/>
          </a:xfrm>
          <a:prstGeom prst="rect">
            <a:avLst/>
          </a:prstGeom>
        </p:spPr>
      </p:pic>
      <p:pic>
        <p:nvPicPr>
          <p:cNvPr id="14" name="Picture 1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024535" y="5381019"/>
            <a:ext cx="1773098" cy="1329151"/>
          </a:xfrm>
          <a:prstGeom prst="rect">
            <a:avLst/>
          </a:prstGeom>
        </p:spPr>
      </p:pic>
      <p:pic>
        <p:nvPicPr>
          <p:cNvPr id="15" name="Picture 1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730736" y="5534025"/>
            <a:ext cx="2252781" cy="1023138"/>
          </a:xfrm>
          <a:prstGeom prst="rect">
            <a:avLst/>
          </a:prstGeom>
        </p:spPr>
      </p:pic>
      <p:sp>
        <p:nvSpPr>
          <p:cNvPr id="9" name="Footer Placeholder 8"/>
          <p:cNvSpPr>
            <a:spLocks noGrp="1"/>
          </p:cNvSpPr>
          <p:nvPr>
            <p:ph type="ftr" sz="quarter" idx="11"/>
          </p:nvPr>
        </p:nvSpPr>
        <p:spPr/>
        <p:txBody>
          <a:bodyPr/>
          <a:lstStyle/>
          <a:p>
            <a:r>
              <a:rPr lang="en-US" dirty="0"/>
              <a:t>Laura Terrill</a:t>
            </a:r>
          </a:p>
        </p:txBody>
      </p:sp>
    </p:spTree>
    <p:extLst>
      <p:ext uri="{BB962C8B-B14F-4D97-AF65-F5344CB8AC3E}">
        <p14:creationId xmlns:p14="http://schemas.microsoft.com/office/powerpoint/2010/main" val="70438537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a:t>Laura Terrill</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9200" y="0"/>
            <a:ext cx="6681247" cy="6858000"/>
          </a:xfrm>
          <a:prstGeom prst="rect">
            <a:avLst/>
          </a:prstGeom>
        </p:spPr>
      </p:pic>
    </p:spTree>
    <p:extLst>
      <p:ext uri="{BB962C8B-B14F-4D97-AF65-F5344CB8AC3E}">
        <p14:creationId xmlns:p14="http://schemas.microsoft.com/office/powerpoint/2010/main" val="47925168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76393" y="-138699"/>
            <a:ext cx="6816372" cy="6996699"/>
          </a:xfrm>
        </p:spPr>
      </p:pic>
      <p:grpSp>
        <p:nvGrpSpPr>
          <p:cNvPr id="10" name="Group 9"/>
          <p:cNvGrpSpPr/>
          <p:nvPr/>
        </p:nvGrpSpPr>
        <p:grpSpPr>
          <a:xfrm>
            <a:off x="1065544" y="546868"/>
            <a:ext cx="6727626" cy="6060935"/>
            <a:chOff x="1065544" y="546868"/>
            <a:chExt cx="6727626" cy="6060935"/>
          </a:xfrm>
        </p:grpSpPr>
        <p:sp>
          <p:nvSpPr>
            <p:cNvPr id="5" name="Oval 4"/>
            <p:cNvSpPr/>
            <p:nvPr/>
          </p:nvSpPr>
          <p:spPr>
            <a:xfrm rot="21307703">
              <a:off x="5617081" y="1648772"/>
              <a:ext cx="2176089" cy="4959031"/>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6" name="Oval 5"/>
            <p:cNvSpPr/>
            <p:nvPr/>
          </p:nvSpPr>
          <p:spPr>
            <a:xfrm>
              <a:off x="5262688" y="1228386"/>
              <a:ext cx="960894" cy="898902"/>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7" name="Oval 6"/>
            <p:cNvSpPr/>
            <p:nvPr/>
          </p:nvSpPr>
          <p:spPr>
            <a:xfrm rot="490228">
              <a:off x="1065544" y="1474230"/>
              <a:ext cx="1937289" cy="4866468"/>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8" name="Oval 7"/>
            <p:cNvSpPr/>
            <p:nvPr/>
          </p:nvSpPr>
          <p:spPr>
            <a:xfrm rot="1341012">
              <a:off x="1390430" y="546868"/>
              <a:ext cx="2295471" cy="136303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9" name="Oval 8"/>
            <p:cNvSpPr/>
            <p:nvPr/>
          </p:nvSpPr>
          <p:spPr>
            <a:xfrm>
              <a:off x="1195680" y="1247904"/>
              <a:ext cx="960894" cy="898902"/>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grpSp>
      <p:sp>
        <p:nvSpPr>
          <p:cNvPr id="2" name="Footer Placeholder 1"/>
          <p:cNvSpPr>
            <a:spLocks noGrp="1"/>
          </p:cNvSpPr>
          <p:nvPr>
            <p:ph type="ftr" sz="quarter" idx="11"/>
          </p:nvPr>
        </p:nvSpPr>
        <p:spPr/>
        <p:txBody>
          <a:bodyPr/>
          <a:lstStyle/>
          <a:p>
            <a:r>
              <a:rPr lang="en-US" dirty="0"/>
              <a:t>Laura Terrill</a:t>
            </a:r>
          </a:p>
        </p:txBody>
      </p:sp>
    </p:spTree>
    <p:extLst>
      <p:ext uri="{BB962C8B-B14F-4D97-AF65-F5344CB8AC3E}">
        <p14:creationId xmlns:p14="http://schemas.microsoft.com/office/powerpoint/2010/main" val="171937673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22650" y="590551"/>
            <a:ext cx="5727700" cy="5765800"/>
          </a:xfrm>
        </p:spPr>
        <p:txBody>
          <a:bodyPr>
            <a:normAutofit fontScale="92500" lnSpcReduction="10000"/>
          </a:bodyPr>
          <a:lstStyle/>
          <a:p>
            <a:r>
              <a:rPr lang="fr-FR"/>
              <a:t>Consulte tous les jours son Facebook</a:t>
            </a:r>
            <a:endParaRPr lang="en-US"/>
          </a:p>
          <a:p>
            <a:r>
              <a:rPr lang="fr-FR"/>
              <a:t>Continu obstinément à parler dans sa propre langue</a:t>
            </a:r>
            <a:endParaRPr lang="en-US"/>
          </a:p>
          <a:p>
            <a:r>
              <a:rPr lang="fr-FR"/>
              <a:t>Conseil de voyage Hakuna Mata !</a:t>
            </a:r>
            <a:endParaRPr lang="en-US"/>
          </a:p>
          <a:p>
            <a:r>
              <a:rPr lang="fr-FR"/>
              <a:t>Se perd intentionellement</a:t>
            </a:r>
            <a:endParaRPr lang="en-US"/>
          </a:p>
          <a:p>
            <a:r>
              <a:rPr lang="fr-FR"/>
              <a:t>Suit constament un guide</a:t>
            </a:r>
            <a:endParaRPr lang="en-US"/>
          </a:p>
          <a:p>
            <a:r>
              <a:rPr lang="fr-FR"/>
              <a:t>Envoie des cartes postales</a:t>
            </a:r>
            <a:endParaRPr lang="en-US"/>
          </a:p>
          <a:p>
            <a:r>
              <a:rPr lang="fr-FR"/>
              <a:t>Commande son café dans la languge locale</a:t>
            </a:r>
            <a:endParaRPr lang="en-US"/>
          </a:p>
          <a:p>
            <a:r>
              <a:rPr lang="fr-FR"/>
              <a:t>9h : Commence à se plaindre dès le petit-déjeuner servi au buffet de l’hôtel</a:t>
            </a:r>
            <a:endParaRPr lang="en-US"/>
          </a:p>
          <a:p>
            <a:r>
              <a:rPr lang="fr-FR"/>
              <a:t>Les hôtels sont à éviter - il dort chez les locaux</a:t>
            </a:r>
            <a:endParaRPr lang="en-US"/>
          </a:p>
          <a:p>
            <a:r>
              <a:rPr lang="fr-FR"/>
              <a:t>Mange chez MacDonalds pour éviter les incidents - (22% ont fait une intoxication)</a:t>
            </a:r>
            <a:endParaRPr lang="en-US"/>
          </a:p>
          <a:p>
            <a:r>
              <a:rPr lang="fr-FR"/>
              <a:t>Leitmotiv : la collection de cuillères à thé</a:t>
            </a:r>
            <a:endParaRPr lang="en-US"/>
          </a:p>
          <a:p>
            <a:r>
              <a:rPr lang="fr-FR"/>
              <a:t>Découvre la cuisine locale (2% ont fait une intoxication alimentaire)</a:t>
            </a:r>
            <a:endParaRPr lang="en-US"/>
          </a:p>
          <a:p>
            <a:endParaRPr lang="en-US"/>
          </a:p>
        </p:txBody>
      </p:sp>
      <p:sp>
        <p:nvSpPr>
          <p:cNvPr id="4" name="Footer Placeholder 3"/>
          <p:cNvSpPr>
            <a:spLocks noGrp="1"/>
          </p:cNvSpPr>
          <p:nvPr>
            <p:ph type="ftr" sz="quarter" idx="11"/>
          </p:nvPr>
        </p:nvSpPr>
        <p:spPr/>
        <p:txBody>
          <a:bodyPr/>
          <a:lstStyle/>
          <a:p>
            <a:r>
              <a:rPr lang="en-US" dirty="0"/>
              <a:t>Laura Terrill</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200" y="1104900"/>
            <a:ext cx="3124200" cy="4584700"/>
          </a:xfrm>
          <a:prstGeom prst="rect">
            <a:avLst/>
          </a:prstGeom>
        </p:spPr>
      </p:pic>
    </p:spTree>
    <p:extLst>
      <p:ext uri="{BB962C8B-B14F-4D97-AF65-F5344CB8AC3E}">
        <p14:creationId xmlns:p14="http://schemas.microsoft.com/office/powerpoint/2010/main" val="1024881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0219" y="391833"/>
            <a:ext cx="8340435" cy="925844"/>
          </a:xfrm>
          <a:solidFill>
            <a:schemeClr val="accent1"/>
          </a:solidFill>
        </p:spPr>
        <p:txBody>
          <a:bodyPr>
            <a:noAutofit/>
          </a:bodyPr>
          <a:lstStyle/>
          <a:p>
            <a:pPr algn="ctr"/>
            <a:r>
              <a:rPr lang="en-US" sz="3200">
                <a:solidFill>
                  <a:schemeClr val="tx1"/>
                </a:solidFill>
                <a:latin typeface="Corbel" charset="0"/>
                <a:ea typeface="Corbel" charset="0"/>
                <a:cs typeface="Corbel" charset="0"/>
              </a:rPr>
              <a:t>Que font-ils cet été ? Abass, 7 ans, Sénégalais</a:t>
            </a:r>
          </a:p>
        </p:txBody>
      </p:sp>
      <p:sp>
        <p:nvSpPr>
          <p:cNvPr id="9" name="Content Placeholder 8"/>
          <p:cNvSpPr>
            <a:spLocks noGrp="1"/>
          </p:cNvSpPr>
          <p:nvPr>
            <p:ph idx="1"/>
          </p:nvPr>
        </p:nvSpPr>
        <p:spPr>
          <a:xfrm>
            <a:off x="1028700" y="1543045"/>
            <a:ext cx="7200900" cy="3581400"/>
          </a:xfrm>
        </p:spPr>
        <p:txBody>
          <a:bodyPr>
            <a:normAutofit lnSpcReduction="10000"/>
          </a:bodyPr>
          <a:lstStyle/>
          <a:p>
            <a:pPr marL="0" indent="0">
              <a:spcBef>
                <a:spcPts val="100"/>
              </a:spcBef>
              <a:buNone/>
            </a:pPr>
            <a:r>
              <a:rPr lang="en-US" sz="2400">
                <a:solidFill>
                  <a:schemeClr val="tx1"/>
                </a:solidFill>
                <a:latin typeface="Corbel" charset="0"/>
                <a:ea typeface="Corbel" charset="0"/>
                <a:cs typeface="Corbel" charset="0"/>
              </a:rPr>
              <a:t>Voici Abass, un Sénégalais de 7 ans qui habite à Dakar, la capitale du Sénégal. Il parle le wolof, la langue la plus courante au Sénégal. Mais il maîtrise aussi très bien le français. Dans son pays, les vacances durent trois mois: la chance</a:t>
            </a:r>
            <a:r>
              <a:rPr lang="en-US" sz="2400" smtClean="0">
                <a:solidFill>
                  <a:schemeClr val="tx1"/>
                </a:solidFill>
                <a:latin typeface="Corbel" charset="0"/>
                <a:ea typeface="Corbel" charset="0"/>
                <a:cs typeface="Corbel" charset="0"/>
              </a:rPr>
              <a:t>!</a:t>
            </a:r>
          </a:p>
          <a:p>
            <a:pPr marL="0" indent="0">
              <a:spcBef>
                <a:spcPts val="100"/>
              </a:spcBef>
              <a:buNone/>
            </a:pPr>
            <a:endParaRPr lang="en-US" sz="2400">
              <a:solidFill>
                <a:schemeClr val="tx1"/>
              </a:solidFill>
              <a:latin typeface="Corbel" charset="0"/>
              <a:ea typeface="Corbel" charset="0"/>
              <a:cs typeface="Corbel" charset="0"/>
            </a:endParaRPr>
          </a:p>
          <a:p>
            <a:pPr marL="0" indent="0">
              <a:spcBef>
                <a:spcPts val="100"/>
              </a:spcBef>
              <a:buNone/>
            </a:pPr>
            <a:r>
              <a:rPr lang="en-US" sz="2400">
                <a:solidFill>
                  <a:schemeClr val="tx1"/>
                </a:solidFill>
                <a:latin typeface="Corbel" charset="0"/>
                <a:ea typeface="Corbel" charset="0"/>
                <a:cs typeface="Corbel" charset="0"/>
              </a:rPr>
              <a:t>Here’s Abass, a Senegalese who is 7 years old who lives in Dakar, capital of Senegal. He speaks Wolof, the most common language in Senegal. But he also speaks French very well. In his country, the holidays last three months: luck!</a:t>
            </a:r>
          </a:p>
          <a:p>
            <a:endParaRPr lang="en-US">
              <a:solidFill>
                <a:schemeClr val="tx1"/>
              </a:solidFill>
              <a:latin typeface="Corbel" charset="0"/>
              <a:ea typeface="Corbel" charset="0"/>
              <a:cs typeface="Corbel" charset="0"/>
            </a:endParaRPr>
          </a:p>
        </p:txBody>
      </p:sp>
      <p:sp>
        <p:nvSpPr>
          <p:cNvPr id="6" name="Footer Placeholder 5"/>
          <p:cNvSpPr>
            <a:spLocks noGrp="1"/>
          </p:cNvSpPr>
          <p:nvPr>
            <p:ph type="ftr" sz="quarter" idx="11"/>
          </p:nvPr>
        </p:nvSpPr>
        <p:spPr/>
        <p:txBody>
          <a:bodyPr/>
          <a:lstStyle/>
          <a:p>
            <a:r>
              <a:rPr lang="en-US"/>
              <a:t>Laura Terrill</a:t>
            </a:r>
          </a:p>
        </p:txBody>
      </p:sp>
      <p:sp>
        <p:nvSpPr>
          <p:cNvPr id="10" name="TextBox 9"/>
          <p:cNvSpPr txBox="1"/>
          <p:nvPr/>
        </p:nvSpPr>
        <p:spPr>
          <a:xfrm>
            <a:off x="2426411" y="6429552"/>
            <a:ext cx="6574774" cy="307777"/>
          </a:xfrm>
          <a:prstGeom prst="rect">
            <a:avLst/>
          </a:prstGeom>
          <a:noFill/>
        </p:spPr>
        <p:txBody>
          <a:bodyPr wrap="none" rtlCol="0">
            <a:spAutoFit/>
          </a:bodyPr>
          <a:lstStyle/>
          <a:p>
            <a:r>
              <a:rPr lang="en-US" sz="1400"/>
              <a:t>http://1jour1actu.com/monde/que-font-ils-cet-ete-abass-7-ans-senegalais-65837/ </a:t>
            </a:r>
          </a:p>
        </p:txBody>
      </p:sp>
      <p:pic>
        <p:nvPicPr>
          <p:cNvPr id="11" name="Picture 10" descr="Screen Shot 2015-08-07 at 2.13.37 PM.png"/>
          <p:cNvPicPr>
            <a:picLocks noChangeAspect="1"/>
          </p:cNvPicPr>
          <p:nvPr/>
        </p:nvPicPr>
        <p:blipFill>
          <a:blip r:embed="rId2"/>
          <a:stretch>
            <a:fillRect/>
          </a:stretch>
        </p:blipFill>
        <p:spPr>
          <a:xfrm>
            <a:off x="0" y="5077889"/>
            <a:ext cx="9144000" cy="1403952"/>
          </a:xfrm>
          <a:prstGeom prst="rect">
            <a:avLst/>
          </a:prstGeom>
        </p:spPr>
      </p:pic>
    </p:spTree>
    <p:extLst>
      <p:ext uri="{BB962C8B-B14F-4D97-AF65-F5344CB8AC3E}">
        <p14:creationId xmlns:p14="http://schemas.microsoft.com/office/powerpoint/2010/main" val="178945805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a:t>Laura Terrill</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82007" y="1695384"/>
            <a:ext cx="1902194" cy="174966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03381" y="3320591"/>
            <a:ext cx="2347779" cy="1780472"/>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69645" y="1590980"/>
            <a:ext cx="2125608" cy="1612254"/>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14462" y="133593"/>
            <a:ext cx="1683374" cy="1492804"/>
          </a:xfrm>
          <a:prstGeom prst="rect">
            <a:avLst/>
          </a:prstGeom>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2042" y="3263691"/>
            <a:ext cx="2092212" cy="1815039"/>
          </a:xfrm>
          <a:prstGeom prst="rect">
            <a:avLst/>
          </a:prstGeom>
        </p:spPr>
      </p:pic>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769645" y="3291680"/>
            <a:ext cx="2590122" cy="1566864"/>
          </a:xfrm>
          <a:prstGeom prst="rect">
            <a:avLst/>
          </a:prstGeom>
        </p:spPr>
      </p:pic>
      <p:pic>
        <p:nvPicPr>
          <p:cNvPr id="12" name="Picture 1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71381" y="5043009"/>
            <a:ext cx="1689100" cy="1739900"/>
          </a:xfrm>
          <a:prstGeom prst="rect">
            <a:avLst/>
          </a:prstGeom>
        </p:spPr>
      </p:pic>
      <p:pic>
        <p:nvPicPr>
          <p:cNvPr id="13" name="Picture 1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788724" y="4947512"/>
            <a:ext cx="2274662" cy="1697987"/>
          </a:xfrm>
          <a:prstGeom prst="rect">
            <a:avLst/>
          </a:prstGeom>
        </p:spPr>
      </p:pic>
      <p:pic>
        <p:nvPicPr>
          <p:cNvPr id="14" name="Picture 1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324994" y="100572"/>
            <a:ext cx="2132956" cy="1376360"/>
          </a:xfrm>
          <a:prstGeom prst="rect">
            <a:avLst/>
          </a:prstGeom>
        </p:spPr>
      </p:pic>
      <p:pic>
        <p:nvPicPr>
          <p:cNvPr id="15" name="Picture 14"/>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362739" y="5016499"/>
            <a:ext cx="2473334" cy="1558291"/>
          </a:xfrm>
          <a:prstGeom prst="rect">
            <a:avLst/>
          </a:prstGeom>
        </p:spPr>
      </p:pic>
      <p:pic>
        <p:nvPicPr>
          <p:cNvPr id="16" name="Picture 1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658531" y="4054362"/>
            <a:ext cx="2336018" cy="1493520"/>
          </a:xfrm>
          <a:prstGeom prst="rect">
            <a:avLst/>
          </a:prstGeom>
        </p:spPr>
      </p:pic>
      <p:pic>
        <p:nvPicPr>
          <p:cNvPr id="17" name="Picture 16"/>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764033" y="5293041"/>
            <a:ext cx="2169160" cy="1431817"/>
          </a:xfrm>
          <a:prstGeom prst="rect">
            <a:avLst/>
          </a:prstGeom>
        </p:spPr>
      </p:pic>
      <p:pic>
        <p:nvPicPr>
          <p:cNvPr id="18" name="Picture 17"/>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5944" y="1670032"/>
            <a:ext cx="1882241" cy="1454150"/>
          </a:xfrm>
          <a:prstGeom prst="rect">
            <a:avLst/>
          </a:prstGeom>
        </p:spPr>
      </p:pic>
      <p:pic>
        <p:nvPicPr>
          <p:cNvPr id="19" name="Picture 18"/>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00399" y="195740"/>
            <a:ext cx="1696454" cy="1361440"/>
          </a:xfrm>
          <a:prstGeom prst="rect">
            <a:avLst/>
          </a:prstGeom>
        </p:spPr>
      </p:pic>
      <p:pic>
        <p:nvPicPr>
          <p:cNvPr id="20" name="Picture 19"/>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7156286" y="2291874"/>
            <a:ext cx="1782560" cy="1564481"/>
          </a:xfrm>
          <a:prstGeom prst="rect">
            <a:avLst/>
          </a:prstGeom>
        </p:spPr>
      </p:pic>
      <p:pic>
        <p:nvPicPr>
          <p:cNvPr id="21" name="Picture 20"/>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7094570" y="249612"/>
            <a:ext cx="1798544" cy="1714500"/>
          </a:xfrm>
          <a:prstGeom prst="rect">
            <a:avLst/>
          </a:prstGeom>
        </p:spPr>
      </p:pic>
      <p:sp>
        <p:nvSpPr>
          <p:cNvPr id="23" name="Rectangle 22"/>
          <p:cNvSpPr/>
          <p:nvPr/>
        </p:nvSpPr>
        <p:spPr>
          <a:xfrm>
            <a:off x="1805544" y="2966518"/>
            <a:ext cx="5350742" cy="94822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a:t>Turisto o Viajero?</a:t>
            </a:r>
          </a:p>
        </p:txBody>
      </p:sp>
    </p:spTree>
    <p:extLst>
      <p:ext uri="{BB962C8B-B14F-4D97-AF65-F5344CB8AC3E}">
        <p14:creationId xmlns:p14="http://schemas.microsoft.com/office/powerpoint/2010/main" val="95551022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a:xfrm>
            <a:off x="5730240" y="1071831"/>
            <a:ext cx="3048000" cy="4638090"/>
          </a:xfrm>
          <a:solidFill>
            <a:schemeClr val="accent1"/>
          </a:solidFill>
        </p:spPr>
        <p:txBody>
          <a:bodyPr>
            <a:normAutofit/>
          </a:bodyPr>
          <a:lstStyle/>
          <a:p>
            <a:pPr marL="274320" indent="-274320"/>
            <a:r>
              <a:rPr lang="en-US" sz="3200">
                <a:solidFill>
                  <a:schemeClr val="tx1"/>
                </a:solidFill>
              </a:rPr>
              <a:t>Movilización</a:t>
            </a:r>
          </a:p>
          <a:p>
            <a:pPr marL="274320" indent="-274320"/>
            <a:r>
              <a:rPr lang="en-US" sz="3200">
                <a:solidFill>
                  <a:schemeClr val="tx1"/>
                </a:solidFill>
              </a:rPr>
              <a:t>Alojamiento</a:t>
            </a:r>
          </a:p>
          <a:p>
            <a:pPr marL="274320" indent="-274320"/>
            <a:r>
              <a:rPr lang="en-US" sz="3200">
                <a:solidFill>
                  <a:schemeClr val="tx1"/>
                </a:solidFill>
              </a:rPr>
              <a:t>A la hora de sacar fotos</a:t>
            </a:r>
          </a:p>
          <a:p>
            <a:pPr marL="274320" indent="-274320"/>
            <a:r>
              <a:rPr lang="en-US" sz="3200">
                <a:solidFill>
                  <a:schemeClr val="tx1"/>
                </a:solidFill>
              </a:rPr>
              <a:t>Lista de cosas por hacer</a:t>
            </a:r>
          </a:p>
          <a:p>
            <a:pPr marL="274320" indent="-274320"/>
            <a:r>
              <a:rPr lang="en-US" sz="3200">
                <a:solidFill>
                  <a:schemeClr val="tx1"/>
                </a:solidFill>
              </a:rPr>
              <a:t>El camino a seguir…</a:t>
            </a:r>
          </a:p>
          <a:p>
            <a:pPr marL="274320" indent="-274320"/>
            <a:r>
              <a:rPr lang="en-US" sz="3200">
                <a:solidFill>
                  <a:schemeClr val="tx1"/>
                </a:solidFill>
              </a:rPr>
              <a:t>Equipaje</a:t>
            </a:r>
          </a:p>
          <a:p>
            <a:endParaRPr lang="en-US" sz="3200">
              <a:solidFill>
                <a:schemeClr val="tx1"/>
              </a:solidFill>
            </a:endParaRPr>
          </a:p>
        </p:txBody>
      </p:sp>
      <p:sp>
        <p:nvSpPr>
          <p:cNvPr id="4" name="Footer Placeholder 3"/>
          <p:cNvSpPr>
            <a:spLocks noGrp="1"/>
          </p:cNvSpPr>
          <p:nvPr>
            <p:ph type="ftr" sz="quarter" idx="11"/>
          </p:nvPr>
        </p:nvSpPr>
        <p:spPr/>
        <p:txBody>
          <a:bodyPr/>
          <a:lstStyle/>
          <a:p>
            <a:pPr algn="l"/>
            <a:r>
              <a:rPr lang="en-US" dirty="0"/>
              <a:t>Laura Terrill</a:t>
            </a:r>
          </a:p>
        </p:txBody>
      </p:sp>
      <p:sp>
        <p:nvSpPr>
          <p:cNvPr id="6" name="TextBox 5"/>
          <p:cNvSpPr txBox="1"/>
          <p:nvPr/>
        </p:nvSpPr>
        <p:spPr>
          <a:xfrm>
            <a:off x="3213354" y="6009564"/>
            <a:ext cx="6075680" cy="646331"/>
          </a:xfrm>
          <a:prstGeom prst="rect">
            <a:avLst/>
          </a:prstGeom>
          <a:noFill/>
        </p:spPr>
        <p:txBody>
          <a:bodyPr wrap="square" rtlCol="0">
            <a:spAutoFit/>
          </a:bodyPr>
          <a:lstStyle/>
          <a:p>
            <a:r>
              <a:rPr lang="en-US"/>
              <a:t>http://www.upsocl.com/mas-vistos/las-14-grandes-diferencias-entre-un-turista-y-un-verdadero-viajero/</a:t>
            </a:r>
          </a:p>
        </p:txBody>
      </p:sp>
      <p:pic>
        <p:nvPicPr>
          <p:cNvPr id="11" name="Picture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6401" y="304800"/>
            <a:ext cx="4053944" cy="1666240"/>
          </a:xfrm>
          <a:prstGeom prst="rect">
            <a:avLst/>
          </a:prstGeom>
        </p:spPr>
      </p:pic>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6401" y="2145589"/>
            <a:ext cx="4034944" cy="1671320"/>
          </a:xfrm>
          <a:prstGeom prst="rect">
            <a:avLst/>
          </a:prstGeom>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401" y="3991458"/>
            <a:ext cx="4056380" cy="1992101"/>
          </a:xfrm>
          <a:prstGeom prst="rect">
            <a:avLst/>
          </a:prstGeom>
        </p:spPr>
      </p:pic>
    </p:spTree>
    <p:extLst>
      <p:ext uri="{BB962C8B-B14F-4D97-AF65-F5344CB8AC3E}">
        <p14:creationId xmlns:p14="http://schemas.microsoft.com/office/powerpoint/2010/main" val="37760569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bigstock-Conceptual-peace-and-cultural--43258519.jpg"/>
          <p:cNvPicPr>
            <a:picLocks noGrp="1" noChangeAspect="1"/>
          </p:cNvPicPr>
          <p:nvPr>
            <p:ph sz="quarter" idx="1"/>
          </p:nvPr>
        </p:nvPicPr>
        <p:blipFill>
          <a:blip r:embed="rId2"/>
          <a:srcRect l="-40735" r="-40735"/>
          <a:stretch>
            <a:fillRect/>
          </a:stretch>
        </p:blipFill>
        <p:spPr>
          <a:xfrm>
            <a:off x="-1395531" y="1600200"/>
            <a:ext cx="8153400" cy="4495800"/>
          </a:xfrm>
        </p:spPr>
      </p:pic>
      <p:sp>
        <p:nvSpPr>
          <p:cNvPr id="7" name="TextBox 6"/>
          <p:cNvSpPr txBox="1"/>
          <p:nvPr/>
        </p:nvSpPr>
        <p:spPr>
          <a:xfrm>
            <a:off x="1407029" y="5819001"/>
            <a:ext cx="3596507" cy="276999"/>
          </a:xfrm>
          <a:prstGeom prst="rect">
            <a:avLst/>
          </a:prstGeom>
          <a:noFill/>
        </p:spPr>
        <p:txBody>
          <a:bodyPr wrap="none" rtlCol="0">
            <a:spAutoFit/>
          </a:bodyPr>
          <a:lstStyle/>
          <a:p>
            <a:r>
              <a:rPr lang="en-US" sz="1200">
                <a:solidFill>
                  <a:schemeClr val="bg1"/>
                </a:solidFill>
              </a:rPr>
              <a:t>image: imgkid.com/world-peace-day-pictures.shtml</a:t>
            </a:r>
          </a:p>
        </p:txBody>
      </p:sp>
      <p:sp>
        <p:nvSpPr>
          <p:cNvPr id="8" name="TextBox 7"/>
          <p:cNvSpPr txBox="1"/>
          <p:nvPr/>
        </p:nvSpPr>
        <p:spPr>
          <a:xfrm>
            <a:off x="5258565" y="2072021"/>
            <a:ext cx="3848539" cy="3600986"/>
          </a:xfrm>
          <a:prstGeom prst="rect">
            <a:avLst/>
          </a:prstGeom>
          <a:noFill/>
        </p:spPr>
        <p:txBody>
          <a:bodyPr wrap="square" rtlCol="0">
            <a:spAutoFit/>
          </a:bodyPr>
          <a:lstStyle/>
          <a:p>
            <a:pPr algn="ctr"/>
            <a:r>
              <a:rPr lang="en-US" sz="2400"/>
              <a:t>It can be difficult for us to  grasp that people shaped by other cultures will see and respond to the world differently than we do. The consequences of this cultural blindness can be dire. </a:t>
            </a:r>
          </a:p>
          <a:p>
            <a:pPr algn="ctr"/>
            <a:endParaRPr lang="en-US"/>
          </a:p>
          <a:p>
            <a:pPr algn="ctr"/>
            <a:r>
              <a:rPr lang="en-US" sz="1600"/>
              <a:t>Hilary Dack and Carol Ann Tomlinson </a:t>
            </a:r>
          </a:p>
        </p:txBody>
      </p:sp>
      <p:sp>
        <p:nvSpPr>
          <p:cNvPr id="2" name="Footer Placeholder 1"/>
          <p:cNvSpPr>
            <a:spLocks noGrp="1"/>
          </p:cNvSpPr>
          <p:nvPr>
            <p:ph type="ftr" sz="quarter" idx="11"/>
          </p:nvPr>
        </p:nvSpPr>
        <p:spPr/>
        <p:txBody>
          <a:bodyPr/>
          <a:lstStyle/>
          <a:p>
            <a:r>
              <a:rPr lang="en-US" dirty="0" smtClean="0"/>
              <a:t>Laura Terrill</a:t>
            </a:r>
            <a:endParaRPr lang="en-US" dirty="0"/>
          </a:p>
        </p:txBody>
      </p:sp>
    </p:spTree>
    <p:extLst>
      <p:ext uri="{BB962C8B-B14F-4D97-AF65-F5344CB8AC3E}">
        <p14:creationId xmlns:p14="http://schemas.microsoft.com/office/powerpoint/2010/main" val="102249690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62966"/>
            <a:ext cx="7886700" cy="1325563"/>
          </a:xfrm>
        </p:spPr>
        <p:txBody>
          <a:bodyPr/>
          <a:lstStyle/>
          <a:p>
            <a:pPr algn="ctr"/>
            <a:r>
              <a:rPr lang="en-US" smtClean="0"/>
              <a:t>Thank You</a:t>
            </a:r>
            <a:endParaRPr lang="en-US" dirty="0"/>
          </a:p>
        </p:txBody>
      </p:sp>
      <p:pic>
        <p:nvPicPr>
          <p:cNvPr id="6" name="Content Placeholder 5" descr="HandsEarth.jpg"/>
          <p:cNvPicPr>
            <a:picLocks noGrp="1"/>
          </p:cNvPicPr>
          <p:nvPr>
            <p:ph idx="1"/>
          </p:nvPr>
        </p:nvPicPr>
        <p:blipFill>
          <a:blip r:embed="rId3"/>
          <a:stretch>
            <a:fillRect/>
          </a:stretch>
        </p:blipFill>
        <p:spPr>
          <a:xfrm>
            <a:off x="1303389" y="1262343"/>
            <a:ext cx="6534325" cy="3930143"/>
          </a:xfrm>
          <a:prstGeom prst="rect">
            <a:avLst/>
          </a:prstGeom>
        </p:spPr>
      </p:pic>
      <p:sp>
        <p:nvSpPr>
          <p:cNvPr id="7" name="TextBox 6"/>
          <p:cNvSpPr txBox="1"/>
          <p:nvPr/>
        </p:nvSpPr>
        <p:spPr>
          <a:xfrm>
            <a:off x="1853597" y="5384852"/>
            <a:ext cx="5436804" cy="1384995"/>
          </a:xfrm>
          <a:prstGeom prst="rect">
            <a:avLst/>
          </a:prstGeom>
          <a:solidFill>
            <a:schemeClr val="bg1"/>
          </a:solidFill>
          <a:ln>
            <a:noFill/>
          </a:ln>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800" dirty="0">
                <a:solidFill>
                  <a:schemeClr val="tx1"/>
                </a:solidFill>
              </a:rPr>
              <a:t>Laura Terrill</a:t>
            </a:r>
          </a:p>
          <a:p>
            <a:pPr algn="ctr"/>
            <a:r>
              <a:rPr lang="en-US" sz="2800" dirty="0" err="1">
                <a:solidFill>
                  <a:schemeClr val="tx1"/>
                </a:solidFill>
              </a:rPr>
              <a:t>lterrill@gmail.com</a:t>
            </a:r>
          </a:p>
          <a:p>
            <a:pPr algn="ctr"/>
            <a:r>
              <a:rPr lang="en-US" sz="2800" dirty="0" err="1">
                <a:solidFill>
                  <a:schemeClr val="tx1"/>
                </a:solidFill>
              </a:rPr>
              <a:t>lterrillhamden.wikispaces.com</a:t>
            </a:r>
            <a:endParaRPr lang="en-US" sz="2800" dirty="0">
              <a:solidFill>
                <a:schemeClr val="tx1"/>
              </a:solidFill>
            </a:endParaRPr>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Tree>
    <p:extLst>
      <p:ext uri="{BB962C8B-B14F-4D97-AF65-F5344CB8AC3E}">
        <p14:creationId xmlns:p14="http://schemas.microsoft.com/office/powerpoint/2010/main" val="3108187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10800000" flipV="1">
            <a:off x="120650" y="585789"/>
            <a:ext cx="2241550" cy="2055811"/>
          </a:xfrm>
          <a:solidFill>
            <a:schemeClr val="accent1"/>
          </a:solidFill>
        </p:spPr>
        <p:txBody>
          <a:bodyPr>
            <a:normAutofit/>
          </a:bodyPr>
          <a:lstStyle/>
          <a:p>
            <a:pPr algn="ctr"/>
            <a:r>
              <a:rPr lang="en-US" sz="3600">
                <a:solidFill>
                  <a:schemeClr val="tx1"/>
                </a:solidFill>
              </a:rPr>
              <a:t>Quel </a:t>
            </a:r>
            <a:br>
              <a:rPr lang="en-US" sz="3600">
                <a:solidFill>
                  <a:schemeClr val="tx1"/>
                </a:solidFill>
              </a:rPr>
            </a:br>
            <a:r>
              <a:rPr lang="en-US" sz="3600">
                <a:solidFill>
                  <a:schemeClr val="tx1"/>
                </a:solidFill>
              </a:rPr>
              <a:t>est le problème?</a:t>
            </a:r>
          </a:p>
        </p:txBody>
      </p:sp>
      <p:pic>
        <p:nvPicPr>
          <p:cNvPr id="8" name="Picture 7"/>
          <p:cNvPicPr>
            <a:picLocks noChangeAspect="1"/>
          </p:cNvPicPr>
          <p:nvPr/>
        </p:nvPicPr>
        <p:blipFill>
          <a:blip r:embed="rId2"/>
          <a:stretch>
            <a:fillRect/>
          </a:stretch>
        </p:blipFill>
        <p:spPr>
          <a:xfrm>
            <a:off x="2362200" y="-60324"/>
            <a:ext cx="6781800" cy="6781800"/>
          </a:xfrm>
          <a:prstGeom prst="rect">
            <a:avLst/>
          </a:prstGeom>
        </p:spPr>
      </p:pic>
      <p:sp>
        <p:nvSpPr>
          <p:cNvPr id="9" name="Rectangle 8"/>
          <p:cNvSpPr/>
          <p:nvPr/>
        </p:nvSpPr>
        <p:spPr>
          <a:xfrm>
            <a:off x="2692400" y="241300"/>
            <a:ext cx="2032000" cy="2019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724400" y="241300"/>
            <a:ext cx="2032000" cy="2019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6756400" y="241300"/>
            <a:ext cx="2032000" cy="2019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4737100" y="2289175"/>
            <a:ext cx="2032000" cy="2019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6756400" y="2301875"/>
            <a:ext cx="2032000" cy="2019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6756400" y="4349750"/>
            <a:ext cx="2032000" cy="2019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2679700" y="4321175"/>
            <a:ext cx="2032000" cy="2019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4724400" y="4329113"/>
            <a:ext cx="2032000" cy="20193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Footer Placeholder 2"/>
          <p:cNvSpPr>
            <a:spLocks noGrp="1"/>
          </p:cNvSpPr>
          <p:nvPr>
            <p:ph type="ftr" sz="quarter" idx="11"/>
          </p:nvPr>
        </p:nvSpPr>
        <p:spPr/>
        <p:txBody>
          <a:bodyPr/>
          <a:lstStyle/>
          <a:p>
            <a:r>
              <a:rPr lang="en-US" dirty="0" smtClean="0"/>
              <a:t>Laura Terrill</a:t>
            </a:r>
            <a:endParaRPr lang="en-US" dirty="0"/>
          </a:p>
        </p:txBody>
      </p:sp>
    </p:spTree>
    <p:extLst>
      <p:ext uri="{BB962C8B-B14F-4D97-AF65-F5344CB8AC3E}">
        <p14:creationId xmlns:p14="http://schemas.microsoft.com/office/powerpoint/2010/main" val="1002229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hidden"/>
                                      </p:to>
                                    </p:set>
                                  </p:childTnLst>
                                </p:cTn>
                              </p:par>
                              <p:par>
                                <p:cTn id="23" presetID="1" presetClass="exit"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hidden"/>
                                      </p:to>
                                    </p:set>
                                  </p:childTnLst>
                                </p:cTn>
                              </p:par>
                              <p:par>
                                <p:cTn id="25" presetID="1" presetClass="exit"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4" grpId="0" animBg="1"/>
      <p:bldP spid="15" grpId="0" animBg="1"/>
      <p:bldP spid="16" grpId="0" animBg="1"/>
      <p:bldP spid="1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4902" y="200025"/>
            <a:ext cx="3880369" cy="2911772"/>
          </a:xfrm>
          <a:prstGeom prst="rect">
            <a:avLst/>
          </a:prstGeom>
        </p:spPr>
      </p:pic>
      <p:pic>
        <p:nvPicPr>
          <p:cNvPr id="7"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6222" y="200026"/>
            <a:ext cx="3857076" cy="2911772"/>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0086" y="3570758"/>
            <a:ext cx="3810000" cy="2968155"/>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69347" y="3570758"/>
            <a:ext cx="4177206" cy="3103327"/>
          </a:xfrm>
          <a:prstGeom prst="rect">
            <a:avLst/>
          </a:prstGeom>
        </p:spPr>
      </p:pic>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10" name="TextBox 9"/>
          <p:cNvSpPr txBox="1"/>
          <p:nvPr/>
        </p:nvSpPr>
        <p:spPr>
          <a:xfrm>
            <a:off x="2861113" y="3111797"/>
            <a:ext cx="3016467" cy="369332"/>
          </a:xfrm>
          <a:prstGeom prst="rect">
            <a:avLst/>
          </a:prstGeom>
          <a:noFill/>
        </p:spPr>
        <p:txBody>
          <a:bodyPr wrap="none" rtlCol="0">
            <a:spAutoFit/>
          </a:bodyPr>
          <a:lstStyle/>
          <a:p>
            <a:r>
              <a:rPr lang="pt-BR"/>
              <a:t>https://vimeo.com/133985448</a:t>
            </a:r>
            <a:endParaRPr lang="en-US"/>
          </a:p>
        </p:txBody>
      </p:sp>
    </p:spTree>
    <p:extLst>
      <p:ext uri="{BB962C8B-B14F-4D97-AF65-F5344CB8AC3E}">
        <p14:creationId xmlns:p14="http://schemas.microsoft.com/office/powerpoint/2010/main" val="1762526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1019174"/>
          </a:xfrm>
          <a:solidFill>
            <a:schemeClr val="accent1"/>
          </a:solidFill>
        </p:spPr>
        <p:txBody>
          <a:bodyPr>
            <a:normAutofit/>
          </a:bodyPr>
          <a:lstStyle/>
          <a:p>
            <a:pPr algn="ctr"/>
            <a:r>
              <a:rPr lang="en-US" sz="3200">
                <a:solidFill>
                  <a:schemeClr val="tx1"/>
                </a:solidFill>
              </a:rPr>
              <a:t>Combien d’enfants travaillent?</a:t>
            </a:r>
            <a:br>
              <a:rPr lang="en-US" sz="3200">
                <a:solidFill>
                  <a:schemeClr val="tx1"/>
                </a:solidFill>
              </a:rPr>
            </a:br>
            <a:r>
              <a:rPr lang="en-US" sz="3200">
                <a:solidFill>
                  <a:schemeClr val="tx1"/>
                </a:solidFill>
              </a:rPr>
              <a:t>Où est-ce que les enfants travaillent?</a:t>
            </a:r>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90997" y="1479551"/>
            <a:ext cx="5962007" cy="4351338"/>
          </a:xfrm>
        </p:spPr>
      </p:pic>
      <p:sp>
        <p:nvSpPr>
          <p:cNvPr id="9" name="Title 1"/>
          <p:cNvSpPr txBox="1">
            <a:spLocks/>
          </p:cNvSpPr>
          <p:nvPr/>
        </p:nvSpPr>
        <p:spPr>
          <a:xfrm>
            <a:off x="1978025" y="5926139"/>
            <a:ext cx="5187950" cy="612774"/>
          </a:xfrm>
          <a:prstGeom prst="rect">
            <a:avLst/>
          </a:prstGeom>
          <a:solidFill>
            <a:schemeClr val="accent1"/>
          </a:solidFill>
        </p:spPr>
        <p:txBody>
          <a:bodyPr vert="horz" lIns="91440" tIns="45720" rIns="91440" bIns="45720" rtlCol="0" anchor="ctr">
            <a:normAutofit/>
          </a:bodyP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pPr algn="ctr"/>
            <a:r>
              <a:rPr lang="en-US" sz="2000">
                <a:solidFill>
                  <a:schemeClr val="tx1"/>
                </a:solidFill>
              </a:rPr>
              <a:t>How many children work? Where do they work?</a:t>
            </a:r>
          </a:p>
        </p:txBody>
      </p:sp>
      <p:sp>
        <p:nvSpPr>
          <p:cNvPr id="3" name="Footer Placeholder 2"/>
          <p:cNvSpPr>
            <a:spLocks noGrp="1"/>
          </p:cNvSpPr>
          <p:nvPr>
            <p:ph type="ftr" sz="quarter" idx="11"/>
          </p:nvPr>
        </p:nvSpPr>
        <p:spPr/>
        <p:txBody>
          <a:bodyPr/>
          <a:lstStyle/>
          <a:p>
            <a:r>
              <a:rPr lang="en-US" dirty="0" smtClean="0"/>
              <a:t>Laura Terrill</a:t>
            </a:r>
            <a:endParaRPr lang="en-US" dirty="0"/>
          </a:p>
        </p:txBody>
      </p:sp>
    </p:spTree>
    <p:extLst>
      <p:ext uri="{BB962C8B-B14F-4D97-AF65-F5344CB8AC3E}">
        <p14:creationId xmlns:p14="http://schemas.microsoft.com/office/powerpoint/2010/main" val="4418797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685800" y="365127"/>
            <a:ext cx="7829550" cy="701674"/>
          </a:xfrm>
          <a:solidFill>
            <a:schemeClr val="accent1"/>
          </a:solidFill>
        </p:spPr>
        <p:txBody>
          <a:bodyPr>
            <a:normAutofit/>
          </a:bodyPr>
          <a:lstStyle/>
          <a:p>
            <a:pPr algn="ctr"/>
            <a:r>
              <a:rPr lang="en-US" sz="3200">
                <a:solidFill>
                  <a:schemeClr val="tx1"/>
                </a:solidFill>
              </a:rPr>
              <a:t>Extend to other modes - Presentational</a:t>
            </a:r>
          </a:p>
        </p:txBody>
      </p:sp>
      <p:pic>
        <p:nvPicPr>
          <p:cNvPr id="8" name="Picture 7"/>
          <p:cNvPicPr>
            <a:picLocks noChangeAspect="1"/>
          </p:cNvPicPr>
          <p:nvPr/>
        </p:nvPicPr>
        <p:blipFill>
          <a:blip r:embed="rId2"/>
          <a:stretch>
            <a:fillRect/>
          </a:stretch>
        </p:blipFill>
        <p:spPr>
          <a:xfrm>
            <a:off x="537999" y="1455970"/>
            <a:ext cx="3277417" cy="2183124"/>
          </a:xfrm>
          <a:prstGeom prst="rect">
            <a:avLst/>
          </a:prstGeom>
        </p:spPr>
      </p:pic>
      <p:sp>
        <p:nvSpPr>
          <p:cNvPr id="9" name="TextBox 8"/>
          <p:cNvSpPr txBox="1"/>
          <p:nvPr/>
        </p:nvSpPr>
        <p:spPr>
          <a:xfrm>
            <a:off x="5074975" y="1207363"/>
            <a:ext cx="3943350" cy="6001643"/>
          </a:xfrm>
          <a:prstGeom prst="rect">
            <a:avLst/>
          </a:prstGeom>
          <a:noFill/>
        </p:spPr>
        <p:txBody>
          <a:bodyPr wrap="square" rtlCol="0">
            <a:spAutoFit/>
          </a:bodyPr>
          <a:lstStyle/>
          <a:p>
            <a:r>
              <a:rPr lang="en-US" sz="2400"/>
              <a:t>Create role play cards. Have students do an image search. They may discover some facts, but if not, they invent the identity of the child. For each card, include:</a:t>
            </a:r>
          </a:p>
          <a:p>
            <a:pPr marL="434340" indent="-434340">
              <a:buFont typeface="Arial" charset="0"/>
              <a:buChar char="•"/>
            </a:pPr>
            <a:r>
              <a:rPr lang="en-US" sz="2400"/>
              <a:t>Name of child</a:t>
            </a:r>
          </a:p>
          <a:p>
            <a:pPr marL="434340" indent="-434340">
              <a:buFont typeface="Arial" charset="0"/>
              <a:buChar char="•"/>
            </a:pPr>
            <a:r>
              <a:rPr lang="en-US" sz="2400"/>
              <a:t>Their age</a:t>
            </a:r>
          </a:p>
          <a:p>
            <a:pPr marL="434340" indent="-434340">
              <a:buFont typeface="Arial" charset="0"/>
              <a:buChar char="•"/>
            </a:pPr>
            <a:r>
              <a:rPr lang="en-US" sz="2400"/>
              <a:t>Where they live</a:t>
            </a:r>
          </a:p>
          <a:p>
            <a:pPr marL="434340" indent="-434340">
              <a:buFont typeface="Arial" charset="0"/>
              <a:buChar char="•"/>
            </a:pPr>
            <a:r>
              <a:rPr lang="en-US" sz="2400"/>
              <a:t>What they do – work, play, school</a:t>
            </a:r>
          </a:p>
          <a:p>
            <a:pPr marL="434340" indent="-434340">
              <a:buFont typeface="Arial" charset="0"/>
              <a:buChar char="•"/>
            </a:pPr>
            <a:r>
              <a:rPr lang="en-US" sz="2400"/>
              <a:t>A reason for what they do</a:t>
            </a:r>
          </a:p>
          <a:p>
            <a:pPr marL="434340" indent="-434340">
              <a:buFont typeface="Arial" charset="0"/>
              <a:buChar char="•"/>
            </a:pPr>
            <a:r>
              <a:rPr lang="en-US" sz="2400"/>
              <a:t>What they want/don’t want to do in the future</a:t>
            </a:r>
          </a:p>
          <a:p>
            <a:endParaRPr lang="en-US" sz="2400"/>
          </a:p>
          <a:p>
            <a:endParaRPr lang="en-US" sz="2400"/>
          </a:p>
        </p:txBody>
      </p:sp>
      <p:pic>
        <p:nvPicPr>
          <p:cNvPr id="10" name="Picture 9"/>
          <p:cNvPicPr>
            <a:picLocks noChangeAspect="1"/>
          </p:cNvPicPr>
          <p:nvPr/>
        </p:nvPicPr>
        <p:blipFill>
          <a:blip r:embed="rId3"/>
          <a:stretch>
            <a:fillRect/>
          </a:stretch>
        </p:blipFill>
        <p:spPr>
          <a:xfrm>
            <a:off x="271137" y="3784057"/>
            <a:ext cx="2284721" cy="2284721"/>
          </a:xfrm>
          <a:prstGeom prst="rect">
            <a:avLst/>
          </a:prstGeom>
        </p:spPr>
      </p:pic>
      <p:pic>
        <p:nvPicPr>
          <p:cNvPr id="11" name="Picture 10"/>
          <p:cNvPicPr>
            <a:picLocks noChangeAspect="1"/>
          </p:cNvPicPr>
          <p:nvPr/>
        </p:nvPicPr>
        <p:blipFill>
          <a:blip r:embed="rId4"/>
          <a:stretch>
            <a:fillRect/>
          </a:stretch>
        </p:blipFill>
        <p:spPr>
          <a:xfrm>
            <a:off x="2889342" y="3232773"/>
            <a:ext cx="1888381" cy="2836005"/>
          </a:xfrm>
          <a:prstGeom prst="rect">
            <a:avLst/>
          </a:prstGeom>
        </p:spPr>
      </p:pic>
      <p:sp>
        <p:nvSpPr>
          <p:cNvPr id="2" name="Footer Placeholder 1"/>
          <p:cNvSpPr>
            <a:spLocks noGrp="1"/>
          </p:cNvSpPr>
          <p:nvPr>
            <p:ph type="ftr" sz="quarter" idx="11"/>
          </p:nvPr>
        </p:nvSpPr>
        <p:spPr/>
        <p:txBody>
          <a:bodyPr/>
          <a:lstStyle/>
          <a:p>
            <a:r>
              <a:rPr lang="en-US" dirty="0" smtClean="0"/>
              <a:t>Laura Terrill</a:t>
            </a:r>
            <a:endParaRPr lang="en-US" dirty="0"/>
          </a:p>
        </p:txBody>
      </p:sp>
    </p:spTree>
    <p:extLst>
      <p:ext uri="{BB962C8B-B14F-4D97-AF65-F5344CB8AC3E}">
        <p14:creationId xmlns:p14="http://schemas.microsoft.com/office/powerpoint/2010/main" val="66746100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p:cNvSpPr>
            <a:spLocks noGrp="1"/>
          </p:cNvSpPr>
          <p:nvPr>
            <p:ph type="title"/>
          </p:nvPr>
        </p:nvSpPr>
        <p:spPr>
          <a:xfrm>
            <a:off x="685800" y="365127"/>
            <a:ext cx="7829550" cy="701674"/>
          </a:xfrm>
          <a:solidFill>
            <a:schemeClr val="accent1"/>
          </a:solidFill>
        </p:spPr>
        <p:txBody>
          <a:bodyPr>
            <a:normAutofit/>
          </a:bodyPr>
          <a:lstStyle/>
          <a:p>
            <a:pPr algn="ctr"/>
            <a:r>
              <a:rPr lang="en-US" sz="3200">
                <a:solidFill>
                  <a:schemeClr val="tx1"/>
                </a:solidFill>
              </a:rPr>
              <a:t>Extend to other modes - Interpersonal</a:t>
            </a:r>
          </a:p>
        </p:txBody>
      </p:sp>
      <p:grpSp>
        <p:nvGrpSpPr>
          <p:cNvPr id="10" name="Group 9"/>
          <p:cNvGrpSpPr/>
          <p:nvPr/>
        </p:nvGrpSpPr>
        <p:grpSpPr>
          <a:xfrm>
            <a:off x="405235" y="4421484"/>
            <a:ext cx="3073400" cy="1742163"/>
            <a:chOff x="359664" y="1978937"/>
            <a:chExt cx="3073400" cy="1742163"/>
          </a:xfrm>
        </p:grpSpPr>
        <p:pic>
          <p:nvPicPr>
            <p:cNvPr id="7" name="Picture 6"/>
            <p:cNvPicPr>
              <a:picLocks noChangeAspect="1"/>
            </p:cNvPicPr>
            <p:nvPr/>
          </p:nvPicPr>
          <p:blipFill>
            <a:blip r:embed="rId2"/>
            <a:stretch>
              <a:fillRect/>
            </a:stretch>
          </p:blipFill>
          <p:spPr>
            <a:xfrm>
              <a:off x="359664" y="2184400"/>
              <a:ext cx="3073400" cy="1536700"/>
            </a:xfrm>
            <a:prstGeom prst="rect">
              <a:avLst/>
            </a:prstGeom>
          </p:spPr>
        </p:pic>
        <p:pic>
          <p:nvPicPr>
            <p:cNvPr id="8" name="Picture 7"/>
            <p:cNvPicPr>
              <a:picLocks noChangeAspect="1"/>
            </p:cNvPicPr>
            <p:nvPr/>
          </p:nvPicPr>
          <p:blipFill>
            <a:blip r:embed="rId3"/>
            <a:stretch>
              <a:fillRect/>
            </a:stretch>
          </p:blipFill>
          <p:spPr>
            <a:xfrm>
              <a:off x="1344825" y="1978937"/>
              <a:ext cx="810978" cy="810978"/>
            </a:xfrm>
            <a:prstGeom prst="rect">
              <a:avLst/>
            </a:prstGeom>
          </p:spPr>
        </p:pic>
      </p:grpSp>
      <p:pic>
        <p:nvPicPr>
          <p:cNvPr id="9" name="Picture 8"/>
          <p:cNvPicPr>
            <a:picLocks noChangeAspect="1"/>
          </p:cNvPicPr>
          <p:nvPr/>
        </p:nvPicPr>
        <p:blipFill>
          <a:blip r:embed="rId4"/>
          <a:stretch>
            <a:fillRect/>
          </a:stretch>
        </p:blipFill>
        <p:spPr>
          <a:xfrm>
            <a:off x="755619" y="1984746"/>
            <a:ext cx="2372632" cy="1845380"/>
          </a:xfrm>
          <a:prstGeom prst="rect">
            <a:avLst/>
          </a:prstGeom>
        </p:spPr>
      </p:pic>
      <p:sp>
        <p:nvSpPr>
          <p:cNvPr id="11" name="TextBox 10"/>
          <p:cNvSpPr txBox="1"/>
          <p:nvPr/>
        </p:nvSpPr>
        <p:spPr>
          <a:xfrm>
            <a:off x="3670300" y="1498600"/>
            <a:ext cx="4845050" cy="4893647"/>
          </a:xfrm>
          <a:prstGeom prst="rect">
            <a:avLst/>
          </a:prstGeom>
          <a:solidFill>
            <a:schemeClr val="accent1"/>
          </a:solidFill>
        </p:spPr>
        <p:txBody>
          <a:bodyPr wrap="square" rtlCol="0">
            <a:spAutoFit/>
          </a:bodyPr>
          <a:lstStyle/>
          <a:p>
            <a:r>
              <a:rPr lang="en-US" sz="2400"/>
              <a:t>Distribute role play cards at random. Initially, students would see the card and would talk with a partner asking and answering questions to find out what they might have in common. They should not show the card to their partner. </a:t>
            </a:r>
          </a:p>
          <a:p>
            <a:endParaRPr lang="en-US" sz="2400"/>
          </a:p>
          <a:p>
            <a:r>
              <a:rPr lang="en-US" sz="2400"/>
              <a:t>Students can also play Headbanz with their card. They would ask a question at a time to find out what they can about their identify based on the picture other students see. </a:t>
            </a:r>
          </a:p>
        </p:txBody>
      </p:sp>
      <p:sp>
        <p:nvSpPr>
          <p:cNvPr id="2" name="Footer Placeholder 1"/>
          <p:cNvSpPr>
            <a:spLocks noGrp="1"/>
          </p:cNvSpPr>
          <p:nvPr>
            <p:ph type="ftr" sz="quarter" idx="11"/>
          </p:nvPr>
        </p:nvSpPr>
        <p:spPr/>
        <p:txBody>
          <a:bodyPr/>
          <a:lstStyle/>
          <a:p>
            <a:r>
              <a:rPr lang="en-US" dirty="0" smtClean="0"/>
              <a:t>Laura Terrill</a:t>
            </a:r>
            <a:endParaRPr lang="en-US" dirty="0"/>
          </a:p>
        </p:txBody>
      </p:sp>
    </p:spTree>
    <p:extLst>
      <p:ext uri="{BB962C8B-B14F-4D97-AF65-F5344CB8AC3E}">
        <p14:creationId xmlns:p14="http://schemas.microsoft.com/office/powerpoint/2010/main" val="171003956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594264" y="123761"/>
            <a:ext cx="7886700" cy="1325563"/>
          </a:xfrm>
        </p:spPr>
        <p:txBody>
          <a:bodyPr>
            <a:noAutofit/>
          </a:bodyPr>
          <a:lstStyle/>
          <a:p>
            <a:r>
              <a:rPr lang="en-US" sz="3200"/>
              <a:t>Consumerism</a:t>
            </a:r>
            <a:br>
              <a:rPr lang="en-US" sz="3200"/>
            </a:br>
            <a:r>
              <a:rPr lang="en-US" sz="3200"/>
              <a:t>EQ: What type of consumer am I?</a:t>
            </a:r>
          </a:p>
        </p:txBody>
      </p:sp>
      <p:pic>
        <p:nvPicPr>
          <p:cNvPr id="5" name="Picture 4" descr="7cdb9316e7030387fc92d7523c06c439.jpg"/>
          <p:cNvPicPr>
            <a:picLocks noChangeAspect="1"/>
          </p:cNvPicPr>
          <p:nvPr/>
        </p:nvPicPr>
        <p:blipFill>
          <a:blip r:embed="rId2"/>
          <a:stretch>
            <a:fillRect/>
          </a:stretch>
        </p:blipFill>
        <p:spPr>
          <a:xfrm>
            <a:off x="169749" y="1538732"/>
            <a:ext cx="2840723" cy="4023360"/>
          </a:xfrm>
          <a:prstGeom prst="rect">
            <a:avLst/>
          </a:prstGeom>
        </p:spPr>
      </p:pic>
      <p:pic>
        <p:nvPicPr>
          <p:cNvPr id="6" name="Picture 5" descr="190f0e142d3c315205a68c388c029793.jpg"/>
          <p:cNvPicPr>
            <a:picLocks noChangeAspect="1"/>
          </p:cNvPicPr>
          <p:nvPr/>
        </p:nvPicPr>
        <p:blipFill>
          <a:blip r:embed="rId3"/>
          <a:stretch>
            <a:fillRect/>
          </a:stretch>
        </p:blipFill>
        <p:spPr>
          <a:xfrm>
            <a:off x="5918200" y="1411732"/>
            <a:ext cx="3136900" cy="3136900"/>
          </a:xfrm>
          <a:prstGeom prst="rect">
            <a:avLst/>
          </a:prstGeom>
        </p:spPr>
      </p:pic>
      <p:pic>
        <p:nvPicPr>
          <p:cNvPr id="7" name="Picture 6" descr="915ab2e5a893ddf294645eafa4674555.jpg"/>
          <p:cNvPicPr>
            <a:picLocks noChangeAspect="1"/>
          </p:cNvPicPr>
          <p:nvPr/>
        </p:nvPicPr>
        <p:blipFill>
          <a:blip r:embed="rId4"/>
          <a:stretch>
            <a:fillRect/>
          </a:stretch>
        </p:blipFill>
        <p:spPr>
          <a:xfrm>
            <a:off x="3339342" y="1741932"/>
            <a:ext cx="2451858" cy="2221992"/>
          </a:xfrm>
          <a:prstGeom prst="rect">
            <a:avLst/>
          </a:prstGeom>
        </p:spPr>
      </p:pic>
      <p:pic>
        <p:nvPicPr>
          <p:cNvPr id="9" name="Picture 8" descr="dia_sin_compras_poch_2.jpg"/>
          <p:cNvPicPr>
            <a:picLocks noChangeAspect="1"/>
          </p:cNvPicPr>
          <p:nvPr/>
        </p:nvPicPr>
        <p:blipFill>
          <a:blip r:embed="rId5"/>
          <a:stretch>
            <a:fillRect/>
          </a:stretch>
        </p:blipFill>
        <p:spPr>
          <a:xfrm>
            <a:off x="4068957" y="4256532"/>
            <a:ext cx="5978560" cy="3127248"/>
          </a:xfrm>
          <a:prstGeom prst="rect">
            <a:avLst/>
          </a:prstGeom>
        </p:spPr>
      </p:pic>
      <p:pic>
        <p:nvPicPr>
          <p:cNvPr id="11" name="Picture 10" descr="consumidor.jpg"/>
          <p:cNvPicPr>
            <a:picLocks noChangeAspect="1"/>
          </p:cNvPicPr>
          <p:nvPr/>
        </p:nvPicPr>
        <p:blipFill>
          <a:blip r:embed="rId6"/>
          <a:stretch>
            <a:fillRect/>
          </a:stretch>
        </p:blipFill>
        <p:spPr>
          <a:xfrm>
            <a:off x="1245358" y="4256532"/>
            <a:ext cx="3810000" cy="2581275"/>
          </a:xfrm>
          <a:prstGeom prst="rect">
            <a:avLst/>
          </a:prstGeom>
        </p:spPr>
      </p:pic>
      <p:sp>
        <p:nvSpPr>
          <p:cNvPr id="12" name="Footer Placeholder 11"/>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11540813"/>
      </p:ext>
    </p:extLst>
  </p:cSld>
  <p:clrMapOvr>
    <a:masterClrMapping/>
  </p:clrMapOvr>
  <p:timing>
    <p:tnLst>
      <p:par>
        <p:cTn id="1" dur="indefinite" restart="never" nodeType="tmRoot"/>
      </p:par>
    </p:tnLst>
  </p:timing>
</p:sld>
</file>

<file path=ppt/theme/theme1.xml><?xml version="1.0" encoding="utf-8"?>
<a:theme xmlns:a="http://schemas.openxmlformats.org/drawingml/2006/main" name="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13202</TotalTime>
  <Words>1874</Words>
  <Application>Microsoft Macintosh PowerPoint</Application>
  <PresentationFormat>On-screen Show (4:3)</PresentationFormat>
  <Paragraphs>204</Paragraphs>
  <Slides>33</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33</vt:i4>
      </vt:variant>
    </vt:vector>
  </HeadingPairs>
  <TitlesOfParts>
    <vt:vector size="40" baseType="lpstr">
      <vt:lpstr>Calibri</vt:lpstr>
      <vt:lpstr>Cambria</vt:lpstr>
      <vt:lpstr>Corbel</vt:lpstr>
      <vt:lpstr>ＭＳ Ｐゴシック</vt:lpstr>
      <vt:lpstr>Times New Roman</vt:lpstr>
      <vt:lpstr>Arial</vt:lpstr>
      <vt:lpstr>Depth</vt:lpstr>
      <vt:lpstr>PowerPoint Presentation</vt:lpstr>
      <vt:lpstr>Explain the images found in the article….</vt:lpstr>
      <vt:lpstr>Que font-ils cet été ? Abass, 7 ans, Sénégalais</vt:lpstr>
      <vt:lpstr>Quel  est le problème?</vt:lpstr>
      <vt:lpstr>PowerPoint Presentation</vt:lpstr>
      <vt:lpstr>Combien d’enfants travaillent? Où est-ce que les enfants travaillent?</vt:lpstr>
      <vt:lpstr>Extend to other modes - Presentational</vt:lpstr>
      <vt:lpstr>Extend to other modes - Interpersonal</vt:lpstr>
      <vt:lpstr>Consumerism EQ: What type of consumer am I?</vt:lpstr>
      <vt:lpstr>Courtmetrage 38</vt:lpstr>
      <vt:lpstr>Made in Bangladesh </vt:lpstr>
      <vt:lpstr>What is the story? https://www.youtube.com/watch?v=d7aQInsH6cc</vt:lpstr>
      <vt:lpstr>PowerPoint Presentation</vt:lpstr>
      <vt:lpstr>First slide of cartoon…..</vt:lpstr>
      <vt:lpstr>A few of my favorite things….</vt:lpstr>
      <vt:lpstr>Vacation Time What is an ideal vacation?</vt:lpstr>
      <vt:lpstr>ACTFL Integrated Performance Assessment</vt:lpstr>
      <vt:lpstr>PowerPoint Presentation</vt:lpstr>
      <vt:lpstr>Conociendo Costa Rica</vt:lpstr>
      <vt:lpstr>Vacation Time — Why travel?</vt:lpstr>
      <vt:lpstr>Interpersonal Rubric</vt:lpstr>
      <vt:lpstr>Vacation Time — Why vacation?</vt:lpstr>
      <vt:lpstr>Presentational Rubric</vt:lpstr>
      <vt:lpstr>Ma vie au soleil</vt:lpstr>
      <vt:lpstr>Ma vie au soleil</vt:lpstr>
      <vt:lpstr>Lugares Turísticos de México</vt:lpstr>
      <vt:lpstr>PowerPoint Presentation</vt:lpstr>
      <vt:lpstr>PowerPoint Presentation</vt:lpstr>
      <vt:lpstr>PowerPoint Presentation</vt:lpstr>
      <vt:lpstr>PowerPoint Presentation</vt:lpstr>
      <vt:lpstr>PowerPoint Presentation</vt:lpstr>
      <vt:lpstr>PowerPoint Presentation</vt:lpstr>
      <vt:lpstr>Thank You</vt:lpstr>
    </vt:vector>
  </TitlesOfParts>
  <Manager/>
  <Company/>
  <LinksUpToDate>false</LinksUpToDate>
  <SharedDoc>false</SharedDoc>
  <HyperlinkBase/>
  <HyperlinksChanged>false</HyperlinksChanged>
  <AppVersion>15.0033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Maintaining Target Language and Developing Interpersonal Communication  </dc:title>
  <dc:subject/>
  <dc:creator>Microsoft Office User</dc:creator>
  <cp:keywords/>
  <dc:description/>
  <cp:lastModifiedBy>Laura Terrill</cp:lastModifiedBy>
  <cp:revision>487</cp:revision>
  <cp:lastPrinted>2016-02-08T18:00:23Z</cp:lastPrinted>
  <dcterms:created xsi:type="dcterms:W3CDTF">2016-01-24T15:16:01Z</dcterms:created>
  <dcterms:modified xsi:type="dcterms:W3CDTF">2017-06-07T15:09:14Z</dcterms:modified>
  <cp:category/>
</cp:coreProperties>
</file>